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84" r:id="rId3"/>
    <p:sldId id="385" r:id="rId4"/>
    <p:sldId id="270" r:id="rId5"/>
    <p:sldId id="271" r:id="rId6"/>
    <p:sldId id="258" r:id="rId7"/>
    <p:sldId id="259" r:id="rId8"/>
    <p:sldId id="267" r:id="rId9"/>
    <p:sldId id="261" r:id="rId10"/>
    <p:sldId id="262" r:id="rId11"/>
    <p:sldId id="264" r:id="rId12"/>
    <p:sldId id="275" r:id="rId13"/>
    <p:sldId id="276" r:id="rId14"/>
    <p:sldId id="277" r:id="rId15"/>
    <p:sldId id="279" r:id="rId16"/>
    <p:sldId id="280" r:id="rId17"/>
    <p:sldId id="281" r:id="rId18"/>
    <p:sldId id="282" r:id="rId19"/>
    <p:sldId id="287" r:id="rId20"/>
    <p:sldId id="289" r:id="rId21"/>
    <p:sldId id="290" r:id="rId22"/>
    <p:sldId id="291" r:id="rId23"/>
    <p:sldId id="292" r:id="rId24"/>
    <p:sldId id="293" r:id="rId25"/>
    <p:sldId id="296" r:id="rId26"/>
    <p:sldId id="297" r:id="rId27"/>
    <p:sldId id="305" r:id="rId28"/>
    <p:sldId id="315" r:id="rId29"/>
    <p:sldId id="319" r:id="rId30"/>
    <p:sldId id="321" r:id="rId31"/>
    <p:sldId id="322" r:id="rId32"/>
    <p:sldId id="332" r:id="rId33"/>
    <p:sldId id="333" r:id="rId34"/>
    <p:sldId id="334" r:id="rId35"/>
    <p:sldId id="338" r:id="rId36"/>
    <p:sldId id="340" r:id="rId37"/>
    <p:sldId id="342" r:id="rId38"/>
    <p:sldId id="381" r:id="rId39"/>
    <p:sldId id="343" r:id="rId40"/>
    <p:sldId id="382" r:id="rId41"/>
    <p:sldId id="345" r:id="rId42"/>
    <p:sldId id="320" r:id="rId43"/>
    <p:sldId id="352" r:id="rId44"/>
    <p:sldId id="354" r:id="rId45"/>
    <p:sldId id="373" r:id="rId46"/>
    <p:sldId id="372" r:id="rId47"/>
    <p:sldId id="383" r:id="rId48"/>
    <p:sldId id="356" r:id="rId49"/>
    <p:sldId id="36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45" autoAdjust="0"/>
  </p:normalViewPr>
  <p:slideViewPr>
    <p:cSldViewPr>
      <p:cViewPr varScale="1">
        <p:scale>
          <a:sx n="63" d="100"/>
          <a:sy n="63" d="100"/>
        </p:scale>
        <p:origin x="-151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107E79-77B7-49C4-A1DF-A54F0CEB9D20}"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IN"/>
        </a:p>
      </dgm:t>
    </dgm:pt>
    <dgm:pt modelId="{5EF680C3-7182-4A90-93B6-BD75B01E5E6F}">
      <dgm:prSet phldrT="[Text]"/>
      <dgm:spPr/>
      <dgm:t>
        <a:bodyPr/>
        <a:lstStyle/>
        <a:p>
          <a:r>
            <a:rPr lang="en-IN" dirty="0" smtClean="0"/>
            <a:t>Measurement of clinical attachment level with a periodontal probe </a:t>
          </a:r>
          <a:endParaRPr lang="en-IN" dirty="0"/>
        </a:p>
      </dgm:t>
    </dgm:pt>
    <dgm:pt modelId="{FE25CF00-68E0-4050-9E96-C0CDC2CB6F43}" type="parTrans" cxnId="{6831543B-EEEA-404A-A0A3-2230B4255390}">
      <dgm:prSet/>
      <dgm:spPr/>
      <dgm:t>
        <a:bodyPr/>
        <a:lstStyle/>
        <a:p>
          <a:endParaRPr lang="en-IN"/>
        </a:p>
      </dgm:t>
    </dgm:pt>
    <dgm:pt modelId="{BFE2B4F4-941F-4B6C-83BA-C0C857C7078F}" type="sibTrans" cxnId="{6831543B-EEEA-404A-A0A3-2230B4255390}">
      <dgm:prSet/>
      <dgm:spPr/>
      <dgm:t>
        <a:bodyPr/>
        <a:lstStyle/>
        <a:p>
          <a:endParaRPr lang="en-IN"/>
        </a:p>
      </dgm:t>
    </dgm:pt>
    <dgm:pt modelId="{F2928AE6-CB9E-406A-8A78-EAB391A86E3D}">
      <dgm:prSet phldrT="[Text]"/>
      <dgm:spPr/>
      <dgm:t>
        <a:bodyPr/>
        <a:lstStyle/>
        <a:p>
          <a:r>
            <a:rPr lang="en-IN" dirty="0" smtClean="0"/>
            <a:t>Visual detection of clinical signs of tissue destruction  </a:t>
          </a:r>
          <a:endParaRPr lang="en-IN" dirty="0"/>
        </a:p>
      </dgm:t>
    </dgm:pt>
    <dgm:pt modelId="{D8248BDB-1AB5-4B12-B453-11FB3C1BDAEA}" type="parTrans" cxnId="{863F9923-02FA-4A77-9863-0BFDA21B31BB}">
      <dgm:prSet/>
      <dgm:spPr/>
      <dgm:t>
        <a:bodyPr/>
        <a:lstStyle/>
        <a:p>
          <a:endParaRPr lang="en-IN"/>
        </a:p>
      </dgm:t>
    </dgm:pt>
    <dgm:pt modelId="{4C2184C7-376F-4A9D-BDF8-2496EFAD1BE7}" type="sibTrans" cxnId="{863F9923-02FA-4A77-9863-0BFDA21B31BB}">
      <dgm:prSet/>
      <dgm:spPr/>
      <dgm:t>
        <a:bodyPr/>
        <a:lstStyle/>
        <a:p>
          <a:endParaRPr lang="en-IN"/>
        </a:p>
      </dgm:t>
    </dgm:pt>
    <dgm:pt modelId="{471171FC-BB79-47C2-BAFB-070E094C098A}">
      <dgm:prSet phldrT="[Text]"/>
      <dgm:spPr/>
      <dgm:t>
        <a:bodyPr/>
        <a:lstStyle/>
        <a:p>
          <a:r>
            <a:rPr lang="en-IN" dirty="0" smtClean="0"/>
            <a:t>Radiographic detection of bone loss</a:t>
          </a:r>
          <a:endParaRPr lang="en-IN" dirty="0"/>
        </a:p>
      </dgm:t>
    </dgm:pt>
    <dgm:pt modelId="{22D921D6-DAD6-44A7-8BFE-12512ACECC01}" type="parTrans" cxnId="{E8292718-E7FC-4EA4-A3A6-36F6FC4C4F6E}">
      <dgm:prSet/>
      <dgm:spPr/>
      <dgm:t>
        <a:bodyPr/>
        <a:lstStyle/>
        <a:p>
          <a:endParaRPr lang="en-IN"/>
        </a:p>
      </dgm:t>
    </dgm:pt>
    <dgm:pt modelId="{1B9880EA-CC34-4400-A076-DFA9991F51E9}" type="sibTrans" cxnId="{E8292718-E7FC-4EA4-A3A6-36F6FC4C4F6E}">
      <dgm:prSet/>
      <dgm:spPr/>
      <dgm:t>
        <a:bodyPr/>
        <a:lstStyle/>
        <a:p>
          <a:endParaRPr lang="en-IN"/>
        </a:p>
      </dgm:t>
    </dgm:pt>
    <dgm:pt modelId="{A6C86184-DD57-4E7F-951A-6C0CEA24A2BA}" type="pres">
      <dgm:prSet presAssocID="{0A107E79-77B7-49C4-A1DF-A54F0CEB9D20}" presName="linear" presStyleCnt="0">
        <dgm:presLayoutVars>
          <dgm:animLvl val="lvl"/>
          <dgm:resizeHandles val="exact"/>
        </dgm:presLayoutVars>
      </dgm:prSet>
      <dgm:spPr/>
      <dgm:t>
        <a:bodyPr/>
        <a:lstStyle/>
        <a:p>
          <a:endParaRPr lang="en-IN"/>
        </a:p>
      </dgm:t>
    </dgm:pt>
    <dgm:pt modelId="{D85E13E9-2F89-47E7-BC44-566616EBD69E}" type="pres">
      <dgm:prSet presAssocID="{5EF680C3-7182-4A90-93B6-BD75B01E5E6F}" presName="parentText" presStyleLbl="node1" presStyleIdx="0" presStyleCnt="3">
        <dgm:presLayoutVars>
          <dgm:chMax val="0"/>
          <dgm:bulletEnabled val="1"/>
        </dgm:presLayoutVars>
      </dgm:prSet>
      <dgm:spPr/>
      <dgm:t>
        <a:bodyPr/>
        <a:lstStyle/>
        <a:p>
          <a:endParaRPr lang="en-IN"/>
        </a:p>
      </dgm:t>
    </dgm:pt>
    <dgm:pt modelId="{8CE187FB-B0AE-4899-8FDC-382A21B48928}" type="pres">
      <dgm:prSet presAssocID="{BFE2B4F4-941F-4B6C-83BA-C0C857C7078F}" presName="spacer" presStyleCnt="0"/>
      <dgm:spPr/>
    </dgm:pt>
    <dgm:pt modelId="{26DFAE34-C2BF-430E-AA0A-0FD524433CFE}" type="pres">
      <dgm:prSet presAssocID="{F2928AE6-CB9E-406A-8A78-EAB391A86E3D}" presName="parentText" presStyleLbl="node1" presStyleIdx="1" presStyleCnt="3">
        <dgm:presLayoutVars>
          <dgm:chMax val="0"/>
          <dgm:bulletEnabled val="1"/>
        </dgm:presLayoutVars>
      </dgm:prSet>
      <dgm:spPr/>
      <dgm:t>
        <a:bodyPr/>
        <a:lstStyle/>
        <a:p>
          <a:endParaRPr lang="en-IN"/>
        </a:p>
      </dgm:t>
    </dgm:pt>
    <dgm:pt modelId="{7D97D2FA-97F1-4359-A9BA-C51275EE800D}" type="pres">
      <dgm:prSet presAssocID="{4C2184C7-376F-4A9D-BDF8-2496EFAD1BE7}" presName="spacer" presStyleCnt="0"/>
      <dgm:spPr/>
    </dgm:pt>
    <dgm:pt modelId="{947EFCB8-DE3C-4A94-BFC2-4332B1F85756}" type="pres">
      <dgm:prSet presAssocID="{471171FC-BB79-47C2-BAFB-070E094C098A}" presName="parentText" presStyleLbl="node1" presStyleIdx="2" presStyleCnt="3">
        <dgm:presLayoutVars>
          <dgm:chMax val="0"/>
          <dgm:bulletEnabled val="1"/>
        </dgm:presLayoutVars>
      </dgm:prSet>
      <dgm:spPr/>
      <dgm:t>
        <a:bodyPr/>
        <a:lstStyle/>
        <a:p>
          <a:endParaRPr lang="en-IN"/>
        </a:p>
      </dgm:t>
    </dgm:pt>
  </dgm:ptLst>
  <dgm:cxnLst>
    <dgm:cxn modelId="{70184CEC-29E8-4F7B-957C-A88FD9D55BE0}" type="presOf" srcId="{471171FC-BB79-47C2-BAFB-070E094C098A}" destId="{947EFCB8-DE3C-4A94-BFC2-4332B1F85756}" srcOrd="0" destOrd="0" presId="urn:microsoft.com/office/officeart/2005/8/layout/vList2"/>
    <dgm:cxn modelId="{F5C2C37D-2ACA-42AB-9817-3A5DB95F4C83}" type="presOf" srcId="{F2928AE6-CB9E-406A-8A78-EAB391A86E3D}" destId="{26DFAE34-C2BF-430E-AA0A-0FD524433CFE}" srcOrd="0" destOrd="0" presId="urn:microsoft.com/office/officeart/2005/8/layout/vList2"/>
    <dgm:cxn modelId="{863F9923-02FA-4A77-9863-0BFDA21B31BB}" srcId="{0A107E79-77B7-49C4-A1DF-A54F0CEB9D20}" destId="{F2928AE6-CB9E-406A-8A78-EAB391A86E3D}" srcOrd="1" destOrd="0" parTransId="{D8248BDB-1AB5-4B12-B453-11FB3C1BDAEA}" sibTransId="{4C2184C7-376F-4A9D-BDF8-2496EFAD1BE7}"/>
    <dgm:cxn modelId="{E8292718-E7FC-4EA4-A3A6-36F6FC4C4F6E}" srcId="{0A107E79-77B7-49C4-A1DF-A54F0CEB9D20}" destId="{471171FC-BB79-47C2-BAFB-070E094C098A}" srcOrd="2" destOrd="0" parTransId="{22D921D6-DAD6-44A7-8BFE-12512ACECC01}" sibTransId="{1B9880EA-CC34-4400-A076-DFA9991F51E9}"/>
    <dgm:cxn modelId="{665F81F9-9930-4628-887C-4367EF3A0CB9}" type="presOf" srcId="{0A107E79-77B7-49C4-A1DF-A54F0CEB9D20}" destId="{A6C86184-DD57-4E7F-951A-6C0CEA24A2BA}" srcOrd="0" destOrd="0" presId="urn:microsoft.com/office/officeart/2005/8/layout/vList2"/>
    <dgm:cxn modelId="{99699CE0-BD2B-4E66-A9C4-E733E7B00356}" type="presOf" srcId="{5EF680C3-7182-4A90-93B6-BD75B01E5E6F}" destId="{D85E13E9-2F89-47E7-BC44-566616EBD69E}" srcOrd="0" destOrd="0" presId="urn:microsoft.com/office/officeart/2005/8/layout/vList2"/>
    <dgm:cxn modelId="{6831543B-EEEA-404A-A0A3-2230B4255390}" srcId="{0A107E79-77B7-49C4-A1DF-A54F0CEB9D20}" destId="{5EF680C3-7182-4A90-93B6-BD75B01E5E6F}" srcOrd="0" destOrd="0" parTransId="{FE25CF00-68E0-4050-9E96-C0CDC2CB6F43}" sibTransId="{BFE2B4F4-941F-4B6C-83BA-C0C857C7078F}"/>
    <dgm:cxn modelId="{F59AD85D-32BD-474D-B487-4F1CE60E3B85}" type="presParOf" srcId="{A6C86184-DD57-4E7F-951A-6C0CEA24A2BA}" destId="{D85E13E9-2F89-47E7-BC44-566616EBD69E}" srcOrd="0" destOrd="0" presId="urn:microsoft.com/office/officeart/2005/8/layout/vList2"/>
    <dgm:cxn modelId="{235575C6-A577-4CCD-9A2B-A57C306337DF}" type="presParOf" srcId="{A6C86184-DD57-4E7F-951A-6C0CEA24A2BA}" destId="{8CE187FB-B0AE-4899-8FDC-382A21B48928}" srcOrd="1" destOrd="0" presId="urn:microsoft.com/office/officeart/2005/8/layout/vList2"/>
    <dgm:cxn modelId="{83C13696-4688-44B1-B9E9-967FA40437CA}" type="presParOf" srcId="{A6C86184-DD57-4E7F-951A-6C0CEA24A2BA}" destId="{26DFAE34-C2BF-430E-AA0A-0FD524433CFE}" srcOrd="2" destOrd="0" presId="urn:microsoft.com/office/officeart/2005/8/layout/vList2"/>
    <dgm:cxn modelId="{224B6062-561B-43FB-A573-EDE5FC0EBC13}" type="presParOf" srcId="{A6C86184-DD57-4E7F-951A-6C0CEA24A2BA}" destId="{7D97D2FA-97F1-4359-A9BA-C51275EE800D}" srcOrd="3" destOrd="0" presId="urn:microsoft.com/office/officeart/2005/8/layout/vList2"/>
    <dgm:cxn modelId="{E3A32B50-321E-40E2-9FDF-E412E1B896EB}" type="presParOf" srcId="{A6C86184-DD57-4E7F-951A-6C0CEA24A2BA}" destId="{947EFCB8-DE3C-4A94-BFC2-4332B1F85756}"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110F8C-C013-40D3-80AA-2160DD0310D5}" type="doc">
      <dgm:prSet loTypeId="urn:microsoft.com/office/officeart/2005/8/layout/vList2" loCatId="list" qsTypeId="urn:microsoft.com/office/officeart/2005/8/quickstyle/3d1" qsCatId="3D" csTypeId="urn:microsoft.com/office/officeart/2005/8/colors/colorful5" csCatId="colorful"/>
      <dgm:spPr/>
      <dgm:t>
        <a:bodyPr/>
        <a:lstStyle/>
        <a:p>
          <a:endParaRPr lang="en-IN"/>
        </a:p>
      </dgm:t>
    </dgm:pt>
    <dgm:pt modelId="{AA07E6D0-54A6-40A8-9F20-42E3D9CC0BA0}">
      <dgm:prSet custT="1"/>
      <dgm:spPr/>
      <dgm:t>
        <a:bodyPr/>
        <a:lstStyle/>
        <a:p>
          <a:pPr algn="l" rtl="0">
            <a:lnSpc>
              <a:spcPct val="100000"/>
            </a:lnSpc>
          </a:pPr>
          <a:r>
            <a:rPr lang="en-IN" sz="3200" dirty="0" err="1" smtClean="0">
              <a:solidFill>
                <a:srgbClr val="C00000"/>
              </a:solidFill>
            </a:rPr>
            <a:t>Resective</a:t>
          </a:r>
          <a:r>
            <a:rPr lang="en-IN" sz="3200" dirty="0" smtClean="0">
              <a:solidFill>
                <a:srgbClr val="C00000"/>
              </a:solidFill>
            </a:rPr>
            <a:t>-</a:t>
          </a:r>
          <a:r>
            <a:rPr lang="en-IN" sz="3200" dirty="0" smtClean="0"/>
            <a:t>-</a:t>
          </a:r>
          <a:r>
            <a:rPr lang="en-IN" sz="3200" dirty="0" err="1" smtClean="0"/>
            <a:t>gingivectomy</a:t>
          </a:r>
          <a:r>
            <a:rPr lang="en-IN" sz="3200" dirty="0" smtClean="0"/>
            <a:t>, apically displaced flap and </a:t>
          </a:r>
          <a:r>
            <a:rPr lang="en-IN" sz="3200" dirty="0" err="1" smtClean="0"/>
            <a:t>undisplaced</a:t>
          </a:r>
          <a:r>
            <a:rPr lang="en-IN" sz="3200" dirty="0" smtClean="0"/>
            <a:t> flap with or without osseous resection.</a:t>
          </a:r>
          <a:endParaRPr lang="en-IN" sz="3200" dirty="0"/>
        </a:p>
      </dgm:t>
    </dgm:pt>
    <dgm:pt modelId="{59B125CA-21ED-4219-BC6D-C4F4CB8C7AE9}" type="parTrans" cxnId="{461621C2-A2B9-4AED-B3CC-2C6A36790985}">
      <dgm:prSet/>
      <dgm:spPr/>
      <dgm:t>
        <a:bodyPr/>
        <a:lstStyle/>
        <a:p>
          <a:endParaRPr lang="en-IN"/>
        </a:p>
      </dgm:t>
    </dgm:pt>
    <dgm:pt modelId="{E1FA3140-8F4C-4B3B-88DE-5DCFECE40DB0}" type="sibTrans" cxnId="{461621C2-A2B9-4AED-B3CC-2C6A36790985}">
      <dgm:prSet/>
      <dgm:spPr/>
      <dgm:t>
        <a:bodyPr/>
        <a:lstStyle/>
        <a:p>
          <a:endParaRPr lang="en-IN"/>
        </a:p>
      </dgm:t>
    </dgm:pt>
    <dgm:pt modelId="{E0F99483-9451-498E-8DBF-A9A270CA07E3}">
      <dgm:prSet custT="1"/>
      <dgm:spPr/>
      <dgm:t>
        <a:bodyPr/>
        <a:lstStyle/>
        <a:p>
          <a:pPr algn="l" rtl="0">
            <a:lnSpc>
              <a:spcPct val="100000"/>
            </a:lnSpc>
          </a:pPr>
          <a:r>
            <a:rPr lang="en-IN" sz="3200" dirty="0" smtClean="0">
              <a:solidFill>
                <a:srgbClr val="C00000"/>
              </a:solidFill>
            </a:rPr>
            <a:t>Regenerative-</a:t>
          </a:r>
          <a:r>
            <a:rPr lang="en-IN" sz="3200" dirty="0" smtClean="0"/>
            <a:t>-flaps with grafts, membranes, etc.</a:t>
          </a:r>
          <a:endParaRPr lang="en-IN" sz="3200" dirty="0"/>
        </a:p>
      </dgm:t>
    </dgm:pt>
    <dgm:pt modelId="{83CBA0DE-EF6D-4DFE-9B9A-5644974B9696}" type="parTrans" cxnId="{B892F8B5-5826-4223-A804-94025CC161B5}">
      <dgm:prSet/>
      <dgm:spPr/>
      <dgm:t>
        <a:bodyPr/>
        <a:lstStyle/>
        <a:p>
          <a:endParaRPr lang="en-IN"/>
        </a:p>
      </dgm:t>
    </dgm:pt>
    <dgm:pt modelId="{7F1FBD06-9BC8-436B-8EDA-8E7FD8E7F7F6}" type="sibTrans" cxnId="{B892F8B5-5826-4223-A804-94025CC161B5}">
      <dgm:prSet/>
      <dgm:spPr/>
      <dgm:t>
        <a:bodyPr/>
        <a:lstStyle/>
        <a:p>
          <a:endParaRPr lang="en-IN"/>
        </a:p>
      </dgm:t>
    </dgm:pt>
    <dgm:pt modelId="{48C0A547-82C7-4084-8DAB-A799E16D0122}" type="pres">
      <dgm:prSet presAssocID="{F4110F8C-C013-40D3-80AA-2160DD0310D5}" presName="linear" presStyleCnt="0">
        <dgm:presLayoutVars>
          <dgm:animLvl val="lvl"/>
          <dgm:resizeHandles val="exact"/>
        </dgm:presLayoutVars>
      </dgm:prSet>
      <dgm:spPr/>
      <dgm:t>
        <a:bodyPr/>
        <a:lstStyle/>
        <a:p>
          <a:endParaRPr lang="en-IN"/>
        </a:p>
      </dgm:t>
    </dgm:pt>
    <dgm:pt modelId="{5E4227C8-71DC-42C5-9119-47B5478B63F5}" type="pres">
      <dgm:prSet presAssocID="{AA07E6D0-54A6-40A8-9F20-42E3D9CC0BA0}" presName="parentText" presStyleLbl="node1" presStyleIdx="0" presStyleCnt="2">
        <dgm:presLayoutVars>
          <dgm:chMax val="0"/>
          <dgm:bulletEnabled val="1"/>
        </dgm:presLayoutVars>
      </dgm:prSet>
      <dgm:spPr/>
      <dgm:t>
        <a:bodyPr/>
        <a:lstStyle/>
        <a:p>
          <a:endParaRPr lang="en-IN"/>
        </a:p>
      </dgm:t>
    </dgm:pt>
    <dgm:pt modelId="{2C5FC729-D7D0-411D-8DFF-6CC9143CD535}" type="pres">
      <dgm:prSet presAssocID="{E1FA3140-8F4C-4B3B-88DE-5DCFECE40DB0}" presName="spacer" presStyleCnt="0"/>
      <dgm:spPr/>
    </dgm:pt>
    <dgm:pt modelId="{AA419BFA-42D9-48B4-8C37-4CFA19772ABE}" type="pres">
      <dgm:prSet presAssocID="{E0F99483-9451-498E-8DBF-A9A270CA07E3}" presName="parentText" presStyleLbl="node1" presStyleIdx="1" presStyleCnt="2" custLinFactNeighborX="979">
        <dgm:presLayoutVars>
          <dgm:chMax val="0"/>
          <dgm:bulletEnabled val="1"/>
        </dgm:presLayoutVars>
      </dgm:prSet>
      <dgm:spPr/>
      <dgm:t>
        <a:bodyPr/>
        <a:lstStyle/>
        <a:p>
          <a:endParaRPr lang="en-IN"/>
        </a:p>
      </dgm:t>
    </dgm:pt>
  </dgm:ptLst>
  <dgm:cxnLst>
    <dgm:cxn modelId="{4E8637B7-B208-4FBD-8255-6DF72ADA3E28}" type="presOf" srcId="{F4110F8C-C013-40D3-80AA-2160DD0310D5}" destId="{48C0A547-82C7-4084-8DAB-A799E16D0122}" srcOrd="0" destOrd="0" presId="urn:microsoft.com/office/officeart/2005/8/layout/vList2"/>
    <dgm:cxn modelId="{B892F8B5-5826-4223-A804-94025CC161B5}" srcId="{F4110F8C-C013-40D3-80AA-2160DD0310D5}" destId="{E0F99483-9451-498E-8DBF-A9A270CA07E3}" srcOrd="1" destOrd="0" parTransId="{83CBA0DE-EF6D-4DFE-9B9A-5644974B9696}" sibTransId="{7F1FBD06-9BC8-436B-8EDA-8E7FD8E7F7F6}"/>
    <dgm:cxn modelId="{EA236E96-03EC-4CC7-B56F-378C69D4B6E3}" type="presOf" srcId="{E0F99483-9451-498E-8DBF-A9A270CA07E3}" destId="{AA419BFA-42D9-48B4-8C37-4CFA19772ABE}" srcOrd="0" destOrd="0" presId="urn:microsoft.com/office/officeart/2005/8/layout/vList2"/>
    <dgm:cxn modelId="{8F9ECCA5-C0B3-4BD0-825A-C829D21203CA}" type="presOf" srcId="{AA07E6D0-54A6-40A8-9F20-42E3D9CC0BA0}" destId="{5E4227C8-71DC-42C5-9119-47B5478B63F5}" srcOrd="0" destOrd="0" presId="urn:microsoft.com/office/officeart/2005/8/layout/vList2"/>
    <dgm:cxn modelId="{461621C2-A2B9-4AED-B3CC-2C6A36790985}" srcId="{F4110F8C-C013-40D3-80AA-2160DD0310D5}" destId="{AA07E6D0-54A6-40A8-9F20-42E3D9CC0BA0}" srcOrd="0" destOrd="0" parTransId="{59B125CA-21ED-4219-BC6D-C4F4CB8C7AE9}" sibTransId="{E1FA3140-8F4C-4B3B-88DE-5DCFECE40DB0}"/>
    <dgm:cxn modelId="{8C7E0E6A-3B54-4E18-8E96-5AB2262C0273}" type="presParOf" srcId="{48C0A547-82C7-4084-8DAB-A799E16D0122}" destId="{5E4227C8-71DC-42C5-9119-47B5478B63F5}" srcOrd="0" destOrd="0" presId="urn:microsoft.com/office/officeart/2005/8/layout/vList2"/>
    <dgm:cxn modelId="{814E5ED8-5DB7-482E-BCDB-6C512CAF7027}" type="presParOf" srcId="{48C0A547-82C7-4084-8DAB-A799E16D0122}" destId="{2C5FC729-D7D0-411D-8DFF-6CC9143CD535}" srcOrd="1" destOrd="0" presId="urn:microsoft.com/office/officeart/2005/8/layout/vList2"/>
    <dgm:cxn modelId="{7FC56999-4E4E-49F8-9C1E-B3144C0418BD}" type="presParOf" srcId="{48C0A547-82C7-4084-8DAB-A799E16D0122}" destId="{AA419BFA-42D9-48B4-8C37-4CFA19772ABE}"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D237C2-25C7-41C1-AD60-22C58EF5CADF}"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IN"/>
        </a:p>
      </dgm:t>
    </dgm:pt>
    <dgm:pt modelId="{1EE713EF-98A8-42B4-A5A1-FA5E2FD0CCEE}">
      <dgm:prSet phldrT="[Text]" custT="1"/>
      <dgm:spPr/>
      <dgm:t>
        <a:bodyPr/>
        <a:lstStyle/>
        <a:p>
          <a:r>
            <a:rPr lang="en-IN" sz="3200" b="1" dirty="0" smtClean="0"/>
            <a:t>PROBING DEPTHS </a:t>
          </a:r>
          <a:endParaRPr lang="en-IN" sz="3200" b="1" dirty="0"/>
        </a:p>
      </dgm:t>
    </dgm:pt>
    <dgm:pt modelId="{1A6AA4E2-E4F1-4721-9A88-79C01052D877}" type="parTrans" cxnId="{B99B2585-BB1E-4A56-9212-8EB759D24572}">
      <dgm:prSet/>
      <dgm:spPr/>
      <dgm:t>
        <a:bodyPr/>
        <a:lstStyle/>
        <a:p>
          <a:endParaRPr lang="en-IN"/>
        </a:p>
      </dgm:t>
    </dgm:pt>
    <dgm:pt modelId="{F88F962B-C048-4925-B82C-0966C91AD253}" type="sibTrans" cxnId="{B99B2585-BB1E-4A56-9212-8EB759D24572}">
      <dgm:prSet/>
      <dgm:spPr/>
      <dgm:t>
        <a:bodyPr/>
        <a:lstStyle/>
        <a:p>
          <a:endParaRPr lang="en-IN"/>
        </a:p>
      </dgm:t>
    </dgm:pt>
    <dgm:pt modelId="{63369E9C-8F06-415D-ACB0-942F13805E6D}">
      <dgm:prSet phldrT="[Text]" custT="1"/>
      <dgm:spPr/>
      <dgm:t>
        <a:bodyPr/>
        <a:lstStyle/>
        <a:p>
          <a:r>
            <a:rPr lang="en-IN" sz="3200" b="1" dirty="0" smtClean="0"/>
            <a:t>CLINICAL ATTACHMENT LEVELS</a:t>
          </a:r>
          <a:endParaRPr lang="en-IN" sz="3200" b="1" dirty="0"/>
        </a:p>
      </dgm:t>
    </dgm:pt>
    <dgm:pt modelId="{51DE8CCE-0F77-4F0F-BD0E-B39E04C7F636}" type="parTrans" cxnId="{C020D852-EF09-43B3-8BCF-9C66AC47F32C}">
      <dgm:prSet/>
      <dgm:spPr/>
      <dgm:t>
        <a:bodyPr/>
        <a:lstStyle/>
        <a:p>
          <a:endParaRPr lang="en-IN"/>
        </a:p>
      </dgm:t>
    </dgm:pt>
    <dgm:pt modelId="{1B3D7736-B087-48AF-AC7B-A4D1A70473D2}" type="sibTrans" cxnId="{C020D852-EF09-43B3-8BCF-9C66AC47F32C}">
      <dgm:prSet/>
      <dgm:spPr/>
      <dgm:t>
        <a:bodyPr/>
        <a:lstStyle/>
        <a:p>
          <a:endParaRPr lang="en-IN"/>
        </a:p>
      </dgm:t>
    </dgm:pt>
    <dgm:pt modelId="{8142F86E-2C87-47FC-BD6B-66E0C7740F79}">
      <dgm:prSet phldrT="[Text]" custT="1"/>
      <dgm:spPr/>
      <dgm:t>
        <a:bodyPr/>
        <a:lstStyle/>
        <a:p>
          <a:r>
            <a:rPr lang="en-IN" sz="3200" b="1" dirty="0" smtClean="0"/>
            <a:t>RELATIVE ATTACHMENT LEVELS</a:t>
          </a:r>
          <a:endParaRPr lang="en-IN" sz="3200" b="1" dirty="0"/>
        </a:p>
      </dgm:t>
    </dgm:pt>
    <dgm:pt modelId="{F05383BC-D9FE-4E40-841B-BC07E0C335A1}" type="parTrans" cxnId="{3D8C9071-33EE-487E-8D89-82482A279CEC}">
      <dgm:prSet/>
      <dgm:spPr/>
      <dgm:t>
        <a:bodyPr/>
        <a:lstStyle/>
        <a:p>
          <a:endParaRPr lang="en-IN"/>
        </a:p>
      </dgm:t>
    </dgm:pt>
    <dgm:pt modelId="{A0B649CF-E523-4642-9D71-3543570CCDC0}" type="sibTrans" cxnId="{3D8C9071-33EE-487E-8D89-82482A279CEC}">
      <dgm:prSet/>
      <dgm:spPr/>
      <dgm:t>
        <a:bodyPr/>
        <a:lstStyle/>
        <a:p>
          <a:endParaRPr lang="en-IN"/>
        </a:p>
      </dgm:t>
    </dgm:pt>
    <dgm:pt modelId="{2EE0F010-2E8E-42DD-A3C2-7DCD6D73EE61}" type="pres">
      <dgm:prSet presAssocID="{F0D237C2-25C7-41C1-AD60-22C58EF5CADF}" presName="linear" presStyleCnt="0">
        <dgm:presLayoutVars>
          <dgm:animLvl val="lvl"/>
          <dgm:resizeHandles val="exact"/>
        </dgm:presLayoutVars>
      </dgm:prSet>
      <dgm:spPr/>
      <dgm:t>
        <a:bodyPr/>
        <a:lstStyle/>
        <a:p>
          <a:endParaRPr lang="en-IN"/>
        </a:p>
      </dgm:t>
    </dgm:pt>
    <dgm:pt modelId="{22374287-DD3D-46A0-9A09-96BC315D3AC3}" type="pres">
      <dgm:prSet presAssocID="{1EE713EF-98A8-42B4-A5A1-FA5E2FD0CCEE}" presName="parentText" presStyleLbl="node1" presStyleIdx="0" presStyleCnt="3">
        <dgm:presLayoutVars>
          <dgm:chMax val="0"/>
          <dgm:bulletEnabled val="1"/>
        </dgm:presLayoutVars>
      </dgm:prSet>
      <dgm:spPr/>
      <dgm:t>
        <a:bodyPr/>
        <a:lstStyle/>
        <a:p>
          <a:endParaRPr lang="en-IN"/>
        </a:p>
      </dgm:t>
    </dgm:pt>
    <dgm:pt modelId="{708D00D2-E4E2-48FD-A5DA-C284531A803F}" type="pres">
      <dgm:prSet presAssocID="{F88F962B-C048-4925-B82C-0966C91AD253}" presName="spacer" presStyleCnt="0"/>
      <dgm:spPr/>
    </dgm:pt>
    <dgm:pt modelId="{2F9ED980-2A3A-4339-B3E9-74DA68538981}" type="pres">
      <dgm:prSet presAssocID="{63369E9C-8F06-415D-ACB0-942F13805E6D}" presName="parentText" presStyleLbl="node1" presStyleIdx="1" presStyleCnt="3">
        <dgm:presLayoutVars>
          <dgm:chMax val="0"/>
          <dgm:bulletEnabled val="1"/>
        </dgm:presLayoutVars>
      </dgm:prSet>
      <dgm:spPr/>
      <dgm:t>
        <a:bodyPr/>
        <a:lstStyle/>
        <a:p>
          <a:endParaRPr lang="en-IN"/>
        </a:p>
      </dgm:t>
    </dgm:pt>
    <dgm:pt modelId="{E8FB2FA5-4240-430E-B38C-EEFCFA6ECF70}" type="pres">
      <dgm:prSet presAssocID="{1B3D7736-B087-48AF-AC7B-A4D1A70473D2}" presName="spacer" presStyleCnt="0"/>
      <dgm:spPr/>
    </dgm:pt>
    <dgm:pt modelId="{1DF7D2CC-E7F0-4C86-BF25-2C82BDC483F6}" type="pres">
      <dgm:prSet presAssocID="{8142F86E-2C87-47FC-BD6B-66E0C7740F79}" presName="parentText" presStyleLbl="node1" presStyleIdx="2" presStyleCnt="3">
        <dgm:presLayoutVars>
          <dgm:chMax val="0"/>
          <dgm:bulletEnabled val="1"/>
        </dgm:presLayoutVars>
      </dgm:prSet>
      <dgm:spPr/>
      <dgm:t>
        <a:bodyPr/>
        <a:lstStyle/>
        <a:p>
          <a:endParaRPr lang="en-IN"/>
        </a:p>
      </dgm:t>
    </dgm:pt>
  </dgm:ptLst>
  <dgm:cxnLst>
    <dgm:cxn modelId="{254517AE-81D0-4BAC-889D-73620416FA29}" type="presOf" srcId="{1EE713EF-98A8-42B4-A5A1-FA5E2FD0CCEE}" destId="{22374287-DD3D-46A0-9A09-96BC315D3AC3}" srcOrd="0" destOrd="0" presId="urn:microsoft.com/office/officeart/2005/8/layout/vList2"/>
    <dgm:cxn modelId="{3D8C9071-33EE-487E-8D89-82482A279CEC}" srcId="{F0D237C2-25C7-41C1-AD60-22C58EF5CADF}" destId="{8142F86E-2C87-47FC-BD6B-66E0C7740F79}" srcOrd="2" destOrd="0" parTransId="{F05383BC-D9FE-4E40-841B-BC07E0C335A1}" sibTransId="{A0B649CF-E523-4642-9D71-3543570CCDC0}"/>
    <dgm:cxn modelId="{B7872931-FB28-4FF1-985D-7BAEABA67AFB}" type="presOf" srcId="{F0D237C2-25C7-41C1-AD60-22C58EF5CADF}" destId="{2EE0F010-2E8E-42DD-A3C2-7DCD6D73EE61}" srcOrd="0" destOrd="0" presId="urn:microsoft.com/office/officeart/2005/8/layout/vList2"/>
    <dgm:cxn modelId="{232CFEE4-D742-46AB-ACF8-8D8F80BDBF3D}" type="presOf" srcId="{63369E9C-8F06-415D-ACB0-942F13805E6D}" destId="{2F9ED980-2A3A-4339-B3E9-74DA68538981}" srcOrd="0" destOrd="0" presId="urn:microsoft.com/office/officeart/2005/8/layout/vList2"/>
    <dgm:cxn modelId="{B99B2585-BB1E-4A56-9212-8EB759D24572}" srcId="{F0D237C2-25C7-41C1-AD60-22C58EF5CADF}" destId="{1EE713EF-98A8-42B4-A5A1-FA5E2FD0CCEE}" srcOrd="0" destOrd="0" parTransId="{1A6AA4E2-E4F1-4721-9A88-79C01052D877}" sibTransId="{F88F962B-C048-4925-B82C-0966C91AD253}"/>
    <dgm:cxn modelId="{C020D852-EF09-43B3-8BCF-9C66AC47F32C}" srcId="{F0D237C2-25C7-41C1-AD60-22C58EF5CADF}" destId="{63369E9C-8F06-415D-ACB0-942F13805E6D}" srcOrd="1" destOrd="0" parTransId="{51DE8CCE-0F77-4F0F-BD0E-B39E04C7F636}" sibTransId="{1B3D7736-B087-48AF-AC7B-A4D1A70473D2}"/>
    <dgm:cxn modelId="{CA09E3C5-94A9-4F3A-9A14-32367D087B61}" type="presOf" srcId="{8142F86E-2C87-47FC-BD6B-66E0C7740F79}" destId="{1DF7D2CC-E7F0-4C86-BF25-2C82BDC483F6}" srcOrd="0" destOrd="0" presId="urn:microsoft.com/office/officeart/2005/8/layout/vList2"/>
    <dgm:cxn modelId="{18C7005D-5993-4FAC-9A75-B17D149E3B92}" type="presParOf" srcId="{2EE0F010-2E8E-42DD-A3C2-7DCD6D73EE61}" destId="{22374287-DD3D-46A0-9A09-96BC315D3AC3}" srcOrd="0" destOrd="0" presId="urn:microsoft.com/office/officeart/2005/8/layout/vList2"/>
    <dgm:cxn modelId="{5FA96142-4C6E-4CD5-98B2-548DCD22603D}" type="presParOf" srcId="{2EE0F010-2E8E-42DD-A3C2-7DCD6D73EE61}" destId="{708D00D2-E4E2-48FD-A5DA-C284531A803F}" srcOrd="1" destOrd="0" presId="urn:microsoft.com/office/officeart/2005/8/layout/vList2"/>
    <dgm:cxn modelId="{BB20AF41-CCD2-47B0-9523-6B8686291851}" type="presParOf" srcId="{2EE0F010-2E8E-42DD-A3C2-7DCD6D73EE61}" destId="{2F9ED980-2A3A-4339-B3E9-74DA68538981}" srcOrd="2" destOrd="0" presId="urn:microsoft.com/office/officeart/2005/8/layout/vList2"/>
    <dgm:cxn modelId="{06EB9938-DACC-4B6A-B2A9-DBDF64EA1BF3}" type="presParOf" srcId="{2EE0F010-2E8E-42DD-A3C2-7DCD6D73EE61}" destId="{E8FB2FA5-4240-430E-B38C-EEFCFA6ECF70}" srcOrd="3" destOrd="0" presId="urn:microsoft.com/office/officeart/2005/8/layout/vList2"/>
    <dgm:cxn modelId="{8992F47A-212F-4529-A7A0-6A4896DE39C8}" type="presParOf" srcId="{2EE0F010-2E8E-42DD-A3C2-7DCD6D73EE61}" destId="{1DF7D2CC-E7F0-4C86-BF25-2C82BDC483F6}"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DE6B63-0BF5-46CF-A01E-81627F271B29}" type="doc">
      <dgm:prSet loTypeId="urn:microsoft.com/office/officeart/2005/8/layout/hierarchy1" loCatId="hierarchy" qsTypeId="urn:microsoft.com/office/officeart/2005/8/quickstyle/simple5" qsCatId="simple" csTypeId="urn:microsoft.com/office/officeart/2005/8/colors/colorful2" csCatId="colorful" phldr="1"/>
      <dgm:spPr/>
      <dgm:t>
        <a:bodyPr/>
        <a:lstStyle/>
        <a:p>
          <a:endParaRPr lang="en-IN"/>
        </a:p>
      </dgm:t>
    </dgm:pt>
    <dgm:pt modelId="{7935AA35-C428-4A7F-B744-0ADC50C043E7}">
      <dgm:prSet phldrT="[Text]"/>
      <dgm:spPr/>
      <dgm:t>
        <a:bodyPr/>
        <a:lstStyle/>
        <a:p>
          <a:r>
            <a:rPr lang="en-IN" dirty="0" smtClean="0"/>
            <a:t>Pocket Depths</a:t>
          </a:r>
          <a:endParaRPr lang="en-IN" dirty="0"/>
        </a:p>
      </dgm:t>
    </dgm:pt>
    <dgm:pt modelId="{23C89F60-DA8A-485B-9A87-8614C60859B7}" type="parTrans" cxnId="{D108FFFF-6B70-4212-8A76-4467119ECDE6}">
      <dgm:prSet/>
      <dgm:spPr/>
      <dgm:t>
        <a:bodyPr/>
        <a:lstStyle/>
        <a:p>
          <a:endParaRPr lang="en-IN"/>
        </a:p>
      </dgm:t>
    </dgm:pt>
    <dgm:pt modelId="{DED598D8-FAE9-4411-BC5F-6B9357D40EFA}" type="sibTrans" cxnId="{D108FFFF-6B70-4212-8A76-4467119ECDE6}">
      <dgm:prSet/>
      <dgm:spPr/>
      <dgm:t>
        <a:bodyPr/>
        <a:lstStyle/>
        <a:p>
          <a:endParaRPr lang="en-IN"/>
        </a:p>
      </dgm:t>
    </dgm:pt>
    <dgm:pt modelId="{6EC1D52B-3D00-4A5A-A52A-CB67E48152B5}">
      <dgm:prSet phldrT="[Text]"/>
      <dgm:spPr/>
      <dgm:t>
        <a:bodyPr/>
        <a:lstStyle/>
        <a:p>
          <a:r>
            <a:rPr lang="en-IN" dirty="0" smtClean="0"/>
            <a:t>Biologic or </a:t>
          </a:r>
          <a:r>
            <a:rPr lang="en-IN" dirty="0" err="1" smtClean="0"/>
            <a:t>Histologic</a:t>
          </a:r>
          <a:r>
            <a:rPr lang="en-IN" dirty="0" smtClean="0"/>
            <a:t> depth </a:t>
          </a:r>
          <a:endParaRPr lang="en-IN" dirty="0"/>
        </a:p>
      </dgm:t>
    </dgm:pt>
    <dgm:pt modelId="{4DC502D6-F298-421A-8FD2-6CB4F86DDAA7}" type="parTrans" cxnId="{D04C3144-80EF-4EC1-BB58-56979CA31087}">
      <dgm:prSet/>
      <dgm:spPr/>
      <dgm:t>
        <a:bodyPr/>
        <a:lstStyle/>
        <a:p>
          <a:endParaRPr lang="en-IN"/>
        </a:p>
      </dgm:t>
    </dgm:pt>
    <dgm:pt modelId="{2DC22553-80F4-4899-BBBE-DCE686CCF257}" type="sibTrans" cxnId="{D04C3144-80EF-4EC1-BB58-56979CA31087}">
      <dgm:prSet/>
      <dgm:spPr/>
      <dgm:t>
        <a:bodyPr/>
        <a:lstStyle/>
        <a:p>
          <a:endParaRPr lang="en-IN"/>
        </a:p>
      </dgm:t>
    </dgm:pt>
    <dgm:pt modelId="{08E0ABC8-23C2-4064-BB3B-6F8D8771B8CA}">
      <dgm:prSet phldrT="[Text]"/>
      <dgm:spPr/>
      <dgm:t>
        <a:bodyPr/>
        <a:lstStyle/>
        <a:p>
          <a:r>
            <a:rPr lang="en-IN" dirty="0" smtClean="0"/>
            <a:t>Clinical or Probing depth</a:t>
          </a:r>
          <a:endParaRPr lang="en-IN" dirty="0"/>
        </a:p>
      </dgm:t>
    </dgm:pt>
    <dgm:pt modelId="{6B318330-F67D-4A59-8BE9-DEE90B006BCD}" type="sibTrans" cxnId="{215B5826-8C35-410E-BE20-940BBE3E5D06}">
      <dgm:prSet/>
      <dgm:spPr/>
      <dgm:t>
        <a:bodyPr/>
        <a:lstStyle/>
        <a:p>
          <a:endParaRPr lang="en-IN"/>
        </a:p>
      </dgm:t>
    </dgm:pt>
    <dgm:pt modelId="{E3FF3175-644A-4890-AA34-EB03F14CD5E8}" type="parTrans" cxnId="{215B5826-8C35-410E-BE20-940BBE3E5D06}">
      <dgm:prSet/>
      <dgm:spPr/>
      <dgm:t>
        <a:bodyPr/>
        <a:lstStyle/>
        <a:p>
          <a:endParaRPr lang="en-IN"/>
        </a:p>
      </dgm:t>
    </dgm:pt>
    <dgm:pt modelId="{90D9D8B5-B10D-40F3-B31F-962A0DA0BFE4}" type="pres">
      <dgm:prSet presAssocID="{47DE6B63-0BF5-46CF-A01E-81627F271B29}" presName="hierChild1" presStyleCnt="0">
        <dgm:presLayoutVars>
          <dgm:chPref val="1"/>
          <dgm:dir/>
          <dgm:animOne val="branch"/>
          <dgm:animLvl val="lvl"/>
          <dgm:resizeHandles/>
        </dgm:presLayoutVars>
      </dgm:prSet>
      <dgm:spPr/>
      <dgm:t>
        <a:bodyPr/>
        <a:lstStyle/>
        <a:p>
          <a:endParaRPr lang="en-IN"/>
        </a:p>
      </dgm:t>
    </dgm:pt>
    <dgm:pt modelId="{21FF18C7-ED72-4D6B-821F-0D2B2AFB8376}" type="pres">
      <dgm:prSet presAssocID="{7935AA35-C428-4A7F-B744-0ADC50C043E7}" presName="hierRoot1" presStyleCnt="0"/>
      <dgm:spPr/>
    </dgm:pt>
    <dgm:pt modelId="{CEC28092-0262-4AF0-8FC8-212C65299733}" type="pres">
      <dgm:prSet presAssocID="{7935AA35-C428-4A7F-B744-0ADC50C043E7}" presName="composite" presStyleCnt="0"/>
      <dgm:spPr/>
    </dgm:pt>
    <dgm:pt modelId="{B18C6D96-F091-4D27-8479-9138A5B686FC}" type="pres">
      <dgm:prSet presAssocID="{7935AA35-C428-4A7F-B744-0ADC50C043E7}" presName="background" presStyleLbl="node0" presStyleIdx="0" presStyleCnt="1"/>
      <dgm:spPr/>
    </dgm:pt>
    <dgm:pt modelId="{16216D67-DB99-4F7C-B439-3768CDCF3909}" type="pres">
      <dgm:prSet presAssocID="{7935AA35-C428-4A7F-B744-0ADC50C043E7}" presName="text" presStyleLbl="fgAcc0" presStyleIdx="0" presStyleCnt="1">
        <dgm:presLayoutVars>
          <dgm:chPref val="3"/>
        </dgm:presLayoutVars>
      </dgm:prSet>
      <dgm:spPr/>
      <dgm:t>
        <a:bodyPr/>
        <a:lstStyle/>
        <a:p>
          <a:endParaRPr lang="en-IN"/>
        </a:p>
      </dgm:t>
    </dgm:pt>
    <dgm:pt modelId="{416BEBA7-153B-45E7-8541-748BB2E749B7}" type="pres">
      <dgm:prSet presAssocID="{7935AA35-C428-4A7F-B744-0ADC50C043E7}" presName="hierChild2" presStyleCnt="0"/>
      <dgm:spPr/>
    </dgm:pt>
    <dgm:pt modelId="{E0F7CFA1-9939-4CBD-9A2C-E38BCA5EFBDB}" type="pres">
      <dgm:prSet presAssocID="{4DC502D6-F298-421A-8FD2-6CB4F86DDAA7}" presName="Name10" presStyleLbl="parChTrans1D2" presStyleIdx="0" presStyleCnt="2"/>
      <dgm:spPr/>
      <dgm:t>
        <a:bodyPr/>
        <a:lstStyle/>
        <a:p>
          <a:endParaRPr lang="en-IN"/>
        </a:p>
      </dgm:t>
    </dgm:pt>
    <dgm:pt modelId="{8CF8CADE-7444-4E2A-A469-75C7D79ECF36}" type="pres">
      <dgm:prSet presAssocID="{6EC1D52B-3D00-4A5A-A52A-CB67E48152B5}" presName="hierRoot2" presStyleCnt="0"/>
      <dgm:spPr/>
    </dgm:pt>
    <dgm:pt modelId="{41029DA9-FFA4-4958-BA95-8420DE4E3A74}" type="pres">
      <dgm:prSet presAssocID="{6EC1D52B-3D00-4A5A-A52A-CB67E48152B5}" presName="composite2" presStyleCnt="0"/>
      <dgm:spPr/>
    </dgm:pt>
    <dgm:pt modelId="{FB468A24-73BD-46DA-B1D8-8CBF6D598954}" type="pres">
      <dgm:prSet presAssocID="{6EC1D52B-3D00-4A5A-A52A-CB67E48152B5}" presName="background2" presStyleLbl="node2" presStyleIdx="0" presStyleCnt="2"/>
      <dgm:spPr/>
    </dgm:pt>
    <dgm:pt modelId="{D486CDB1-A801-4AE7-83E2-FFB650F8F9EE}" type="pres">
      <dgm:prSet presAssocID="{6EC1D52B-3D00-4A5A-A52A-CB67E48152B5}" presName="text2" presStyleLbl="fgAcc2" presStyleIdx="0" presStyleCnt="2">
        <dgm:presLayoutVars>
          <dgm:chPref val="3"/>
        </dgm:presLayoutVars>
      </dgm:prSet>
      <dgm:spPr/>
      <dgm:t>
        <a:bodyPr/>
        <a:lstStyle/>
        <a:p>
          <a:endParaRPr lang="en-IN"/>
        </a:p>
      </dgm:t>
    </dgm:pt>
    <dgm:pt modelId="{1215D483-961A-4BE1-BBBE-8570899ECF06}" type="pres">
      <dgm:prSet presAssocID="{6EC1D52B-3D00-4A5A-A52A-CB67E48152B5}" presName="hierChild3" presStyleCnt="0"/>
      <dgm:spPr/>
    </dgm:pt>
    <dgm:pt modelId="{7CC49287-37C0-4204-847D-F6E9909847B7}" type="pres">
      <dgm:prSet presAssocID="{E3FF3175-644A-4890-AA34-EB03F14CD5E8}" presName="Name10" presStyleLbl="parChTrans1D2" presStyleIdx="1" presStyleCnt="2"/>
      <dgm:spPr/>
      <dgm:t>
        <a:bodyPr/>
        <a:lstStyle/>
        <a:p>
          <a:endParaRPr lang="en-IN"/>
        </a:p>
      </dgm:t>
    </dgm:pt>
    <dgm:pt modelId="{4D9961F8-CC25-4A02-9F68-886C1A2E5BBB}" type="pres">
      <dgm:prSet presAssocID="{08E0ABC8-23C2-4064-BB3B-6F8D8771B8CA}" presName="hierRoot2" presStyleCnt="0"/>
      <dgm:spPr/>
    </dgm:pt>
    <dgm:pt modelId="{0336FB72-F055-46BA-896F-D788F4B4EF52}" type="pres">
      <dgm:prSet presAssocID="{08E0ABC8-23C2-4064-BB3B-6F8D8771B8CA}" presName="composite2" presStyleCnt="0"/>
      <dgm:spPr/>
    </dgm:pt>
    <dgm:pt modelId="{F58DF0FD-CF42-4AD0-B7FF-5760BDF8FE70}" type="pres">
      <dgm:prSet presAssocID="{08E0ABC8-23C2-4064-BB3B-6F8D8771B8CA}" presName="background2" presStyleLbl="node2" presStyleIdx="1" presStyleCnt="2"/>
      <dgm:spPr/>
    </dgm:pt>
    <dgm:pt modelId="{6BC6507D-45EA-4FD7-8DC6-2B90907755BD}" type="pres">
      <dgm:prSet presAssocID="{08E0ABC8-23C2-4064-BB3B-6F8D8771B8CA}" presName="text2" presStyleLbl="fgAcc2" presStyleIdx="1" presStyleCnt="2">
        <dgm:presLayoutVars>
          <dgm:chPref val="3"/>
        </dgm:presLayoutVars>
      </dgm:prSet>
      <dgm:spPr/>
      <dgm:t>
        <a:bodyPr/>
        <a:lstStyle/>
        <a:p>
          <a:endParaRPr lang="en-IN"/>
        </a:p>
      </dgm:t>
    </dgm:pt>
    <dgm:pt modelId="{511F5300-0E22-4B07-9871-A3C81A0C4BD6}" type="pres">
      <dgm:prSet presAssocID="{08E0ABC8-23C2-4064-BB3B-6F8D8771B8CA}" presName="hierChild3" presStyleCnt="0"/>
      <dgm:spPr/>
    </dgm:pt>
  </dgm:ptLst>
  <dgm:cxnLst>
    <dgm:cxn modelId="{33451BFA-D656-4702-8FB4-D7771F30A03D}" type="presOf" srcId="{7935AA35-C428-4A7F-B744-0ADC50C043E7}" destId="{16216D67-DB99-4F7C-B439-3768CDCF3909}" srcOrd="0" destOrd="0" presId="urn:microsoft.com/office/officeart/2005/8/layout/hierarchy1"/>
    <dgm:cxn modelId="{D04C3144-80EF-4EC1-BB58-56979CA31087}" srcId="{7935AA35-C428-4A7F-B744-0ADC50C043E7}" destId="{6EC1D52B-3D00-4A5A-A52A-CB67E48152B5}" srcOrd="0" destOrd="0" parTransId="{4DC502D6-F298-421A-8FD2-6CB4F86DDAA7}" sibTransId="{2DC22553-80F4-4899-BBBE-DCE686CCF257}"/>
    <dgm:cxn modelId="{A3817842-F5D5-46AA-A8F1-093D5246ACFB}" type="presOf" srcId="{08E0ABC8-23C2-4064-BB3B-6F8D8771B8CA}" destId="{6BC6507D-45EA-4FD7-8DC6-2B90907755BD}" srcOrd="0" destOrd="0" presId="urn:microsoft.com/office/officeart/2005/8/layout/hierarchy1"/>
    <dgm:cxn modelId="{215B5826-8C35-410E-BE20-940BBE3E5D06}" srcId="{7935AA35-C428-4A7F-B744-0ADC50C043E7}" destId="{08E0ABC8-23C2-4064-BB3B-6F8D8771B8CA}" srcOrd="1" destOrd="0" parTransId="{E3FF3175-644A-4890-AA34-EB03F14CD5E8}" sibTransId="{6B318330-F67D-4A59-8BE9-DEE90B006BCD}"/>
    <dgm:cxn modelId="{A822960A-3E8B-4BEE-A3B1-03451EBF9B2A}" type="presOf" srcId="{4DC502D6-F298-421A-8FD2-6CB4F86DDAA7}" destId="{E0F7CFA1-9939-4CBD-9A2C-E38BCA5EFBDB}" srcOrd="0" destOrd="0" presId="urn:microsoft.com/office/officeart/2005/8/layout/hierarchy1"/>
    <dgm:cxn modelId="{F3566BE2-B760-49B8-9805-30DA6A38F9A8}" type="presOf" srcId="{47DE6B63-0BF5-46CF-A01E-81627F271B29}" destId="{90D9D8B5-B10D-40F3-B31F-962A0DA0BFE4}" srcOrd="0" destOrd="0" presId="urn:microsoft.com/office/officeart/2005/8/layout/hierarchy1"/>
    <dgm:cxn modelId="{D108FFFF-6B70-4212-8A76-4467119ECDE6}" srcId="{47DE6B63-0BF5-46CF-A01E-81627F271B29}" destId="{7935AA35-C428-4A7F-B744-0ADC50C043E7}" srcOrd="0" destOrd="0" parTransId="{23C89F60-DA8A-485B-9A87-8614C60859B7}" sibTransId="{DED598D8-FAE9-4411-BC5F-6B9357D40EFA}"/>
    <dgm:cxn modelId="{9A39C712-B7C4-4FFD-A1F4-70F8C2C54201}" type="presOf" srcId="{6EC1D52B-3D00-4A5A-A52A-CB67E48152B5}" destId="{D486CDB1-A801-4AE7-83E2-FFB650F8F9EE}" srcOrd="0" destOrd="0" presId="urn:microsoft.com/office/officeart/2005/8/layout/hierarchy1"/>
    <dgm:cxn modelId="{D913100E-6776-4843-BF50-BFD276928119}" type="presOf" srcId="{E3FF3175-644A-4890-AA34-EB03F14CD5E8}" destId="{7CC49287-37C0-4204-847D-F6E9909847B7}" srcOrd="0" destOrd="0" presId="urn:microsoft.com/office/officeart/2005/8/layout/hierarchy1"/>
    <dgm:cxn modelId="{60BBA8D4-11F5-464F-B3E3-B351E92A35D9}" type="presParOf" srcId="{90D9D8B5-B10D-40F3-B31F-962A0DA0BFE4}" destId="{21FF18C7-ED72-4D6B-821F-0D2B2AFB8376}" srcOrd="0" destOrd="0" presId="urn:microsoft.com/office/officeart/2005/8/layout/hierarchy1"/>
    <dgm:cxn modelId="{6BB777E0-87AF-4467-8E54-1863B07EFCED}" type="presParOf" srcId="{21FF18C7-ED72-4D6B-821F-0D2B2AFB8376}" destId="{CEC28092-0262-4AF0-8FC8-212C65299733}" srcOrd="0" destOrd="0" presId="urn:microsoft.com/office/officeart/2005/8/layout/hierarchy1"/>
    <dgm:cxn modelId="{03BD8FA6-6CE1-4282-A8E1-B22DC1D20428}" type="presParOf" srcId="{CEC28092-0262-4AF0-8FC8-212C65299733}" destId="{B18C6D96-F091-4D27-8479-9138A5B686FC}" srcOrd="0" destOrd="0" presId="urn:microsoft.com/office/officeart/2005/8/layout/hierarchy1"/>
    <dgm:cxn modelId="{A9AE3A79-C4DB-412C-9005-9C334B1EB0A6}" type="presParOf" srcId="{CEC28092-0262-4AF0-8FC8-212C65299733}" destId="{16216D67-DB99-4F7C-B439-3768CDCF3909}" srcOrd="1" destOrd="0" presId="urn:microsoft.com/office/officeart/2005/8/layout/hierarchy1"/>
    <dgm:cxn modelId="{451C0653-22CF-4A9F-A7D7-DFDEFFF85FBF}" type="presParOf" srcId="{21FF18C7-ED72-4D6B-821F-0D2B2AFB8376}" destId="{416BEBA7-153B-45E7-8541-748BB2E749B7}" srcOrd="1" destOrd="0" presId="urn:microsoft.com/office/officeart/2005/8/layout/hierarchy1"/>
    <dgm:cxn modelId="{E122D638-BE61-4237-8831-F513F9977002}" type="presParOf" srcId="{416BEBA7-153B-45E7-8541-748BB2E749B7}" destId="{E0F7CFA1-9939-4CBD-9A2C-E38BCA5EFBDB}" srcOrd="0" destOrd="0" presId="urn:microsoft.com/office/officeart/2005/8/layout/hierarchy1"/>
    <dgm:cxn modelId="{ABAAFC2A-921B-448F-8BBC-7834953F1591}" type="presParOf" srcId="{416BEBA7-153B-45E7-8541-748BB2E749B7}" destId="{8CF8CADE-7444-4E2A-A469-75C7D79ECF36}" srcOrd="1" destOrd="0" presId="urn:microsoft.com/office/officeart/2005/8/layout/hierarchy1"/>
    <dgm:cxn modelId="{7D35F5A5-2387-42A9-B4A9-6B6A554DB468}" type="presParOf" srcId="{8CF8CADE-7444-4E2A-A469-75C7D79ECF36}" destId="{41029DA9-FFA4-4958-BA95-8420DE4E3A74}" srcOrd="0" destOrd="0" presId="urn:microsoft.com/office/officeart/2005/8/layout/hierarchy1"/>
    <dgm:cxn modelId="{BF558357-8C84-4A58-804F-E5FDB0CB18B1}" type="presParOf" srcId="{41029DA9-FFA4-4958-BA95-8420DE4E3A74}" destId="{FB468A24-73BD-46DA-B1D8-8CBF6D598954}" srcOrd="0" destOrd="0" presId="urn:microsoft.com/office/officeart/2005/8/layout/hierarchy1"/>
    <dgm:cxn modelId="{315D06A9-2750-4D51-A57E-A5154B89B95A}" type="presParOf" srcId="{41029DA9-FFA4-4958-BA95-8420DE4E3A74}" destId="{D486CDB1-A801-4AE7-83E2-FFB650F8F9EE}" srcOrd="1" destOrd="0" presId="urn:microsoft.com/office/officeart/2005/8/layout/hierarchy1"/>
    <dgm:cxn modelId="{5BD23D4F-54DC-4914-BB87-92D83422794E}" type="presParOf" srcId="{8CF8CADE-7444-4E2A-A469-75C7D79ECF36}" destId="{1215D483-961A-4BE1-BBBE-8570899ECF06}" srcOrd="1" destOrd="0" presId="urn:microsoft.com/office/officeart/2005/8/layout/hierarchy1"/>
    <dgm:cxn modelId="{FC8B6660-B054-4AF6-A2DA-0844964D37FE}" type="presParOf" srcId="{416BEBA7-153B-45E7-8541-748BB2E749B7}" destId="{7CC49287-37C0-4204-847D-F6E9909847B7}" srcOrd="2" destOrd="0" presId="urn:microsoft.com/office/officeart/2005/8/layout/hierarchy1"/>
    <dgm:cxn modelId="{254D03D2-2BAF-47D7-8674-08A329824C9E}" type="presParOf" srcId="{416BEBA7-153B-45E7-8541-748BB2E749B7}" destId="{4D9961F8-CC25-4A02-9F68-886C1A2E5BBB}" srcOrd="3" destOrd="0" presId="urn:microsoft.com/office/officeart/2005/8/layout/hierarchy1"/>
    <dgm:cxn modelId="{9E3ECC0E-42B0-4D9D-BA35-7B7C5DD957D3}" type="presParOf" srcId="{4D9961F8-CC25-4A02-9F68-886C1A2E5BBB}" destId="{0336FB72-F055-46BA-896F-D788F4B4EF52}" srcOrd="0" destOrd="0" presId="urn:microsoft.com/office/officeart/2005/8/layout/hierarchy1"/>
    <dgm:cxn modelId="{954E5798-C78B-4A6E-BBD4-7A95400E3520}" type="presParOf" srcId="{0336FB72-F055-46BA-896F-D788F4B4EF52}" destId="{F58DF0FD-CF42-4AD0-B7FF-5760BDF8FE70}" srcOrd="0" destOrd="0" presId="urn:microsoft.com/office/officeart/2005/8/layout/hierarchy1"/>
    <dgm:cxn modelId="{89F49AB4-1296-4E6F-9383-6BB403EAE01C}" type="presParOf" srcId="{0336FB72-F055-46BA-896F-D788F4B4EF52}" destId="{6BC6507D-45EA-4FD7-8DC6-2B90907755BD}" srcOrd="1" destOrd="0" presId="urn:microsoft.com/office/officeart/2005/8/layout/hierarchy1"/>
    <dgm:cxn modelId="{40A331A6-8781-4B3A-930C-434E0108742B}" type="presParOf" srcId="{4D9961F8-CC25-4A02-9F68-886C1A2E5BBB}" destId="{511F5300-0E22-4B07-9871-A3C81A0C4BD6}"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3ECBE5-4202-4526-B230-2C33194903DB}"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IN"/>
        </a:p>
      </dgm:t>
    </dgm:pt>
    <dgm:pt modelId="{C94B9A56-B0E3-4798-BBC8-864DFE020305}">
      <dgm:prSet/>
      <dgm:spPr/>
      <dgm:t>
        <a:bodyPr/>
        <a:lstStyle/>
        <a:p>
          <a:pPr rtl="0"/>
          <a:r>
            <a:rPr lang="en-IN" dirty="0" smtClean="0"/>
            <a:t>Diameter of the probe, </a:t>
          </a:r>
          <a:endParaRPr lang="en-IN" dirty="0"/>
        </a:p>
      </dgm:t>
    </dgm:pt>
    <dgm:pt modelId="{2D3F043E-54FC-4245-A5ED-06ABC62AFABB}" type="parTrans" cxnId="{D5B744CC-69DE-420C-816D-F2F2763B2C68}">
      <dgm:prSet/>
      <dgm:spPr/>
      <dgm:t>
        <a:bodyPr/>
        <a:lstStyle/>
        <a:p>
          <a:endParaRPr lang="en-IN"/>
        </a:p>
      </dgm:t>
    </dgm:pt>
    <dgm:pt modelId="{16053EAC-CB05-4EF7-88CF-E9F77ED08D5E}" type="sibTrans" cxnId="{D5B744CC-69DE-420C-816D-F2F2763B2C68}">
      <dgm:prSet/>
      <dgm:spPr/>
      <dgm:t>
        <a:bodyPr/>
        <a:lstStyle/>
        <a:p>
          <a:endParaRPr lang="en-IN"/>
        </a:p>
      </dgm:t>
    </dgm:pt>
    <dgm:pt modelId="{DC3E7BB0-3CC0-4A65-8158-B89CCD07BBC3}">
      <dgm:prSet/>
      <dgm:spPr/>
      <dgm:t>
        <a:bodyPr/>
        <a:lstStyle/>
        <a:p>
          <a:pPr rtl="0"/>
          <a:r>
            <a:rPr lang="en-IN" dirty="0" smtClean="0"/>
            <a:t>Force of its introduction, </a:t>
          </a:r>
          <a:endParaRPr lang="en-IN" dirty="0"/>
        </a:p>
      </dgm:t>
    </dgm:pt>
    <dgm:pt modelId="{26ABF682-1BE1-4806-B6DD-D9529D859CF0}" type="parTrans" cxnId="{63A54E24-9081-4C31-953B-D6201287DB2D}">
      <dgm:prSet/>
      <dgm:spPr/>
      <dgm:t>
        <a:bodyPr/>
        <a:lstStyle/>
        <a:p>
          <a:endParaRPr lang="en-IN"/>
        </a:p>
      </dgm:t>
    </dgm:pt>
    <dgm:pt modelId="{5E4F620B-6497-4580-9D55-2880A0D51514}" type="sibTrans" cxnId="{63A54E24-9081-4C31-953B-D6201287DB2D}">
      <dgm:prSet/>
      <dgm:spPr/>
      <dgm:t>
        <a:bodyPr/>
        <a:lstStyle/>
        <a:p>
          <a:endParaRPr lang="en-IN"/>
        </a:p>
      </dgm:t>
    </dgm:pt>
    <dgm:pt modelId="{18363589-EA2F-4093-A59E-8C0858DD10EE}">
      <dgm:prSet/>
      <dgm:spPr/>
      <dgm:t>
        <a:bodyPr/>
        <a:lstStyle/>
        <a:p>
          <a:pPr rtl="0"/>
          <a:r>
            <a:rPr lang="en-IN" dirty="0" smtClean="0"/>
            <a:t>Direction and </a:t>
          </a:r>
          <a:r>
            <a:rPr lang="en-IN" dirty="0" err="1" smtClean="0"/>
            <a:t>angulation</a:t>
          </a:r>
          <a:r>
            <a:rPr lang="en-IN" dirty="0" smtClean="0"/>
            <a:t> of probe penetration, </a:t>
          </a:r>
          <a:endParaRPr lang="en-IN" dirty="0"/>
        </a:p>
      </dgm:t>
    </dgm:pt>
    <dgm:pt modelId="{AFBFFA6E-7C28-496B-A671-34952AC3DEEE}" type="parTrans" cxnId="{E9B7F1C8-20B4-4078-A17C-B348C7EEA9E3}">
      <dgm:prSet/>
      <dgm:spPr/>
      <dgm:t>
        <a:bodyPr/>
        <a:lstStyle/>
        <a:p>
          <a:endParaRPr lang="en-IN"/>
        </a:p>
      </dgm:t>
    </dgm:pt>
    <dgm:pt modelId="{CCBA75DE-3874-4C0A-A874-9C6DC221D0D7}" type="sibTrans" cxnId="{E9B7F1C8-20B4-4078-A17C-B348C7EEA9E3}">
      <dgm:prSet/>
      <dgm:spPr/>
      <dgm:t>
        <a:bodyPr/>
        <a:lstStyle/>
        <a:p>
          <a:endParaRPr lang="en-IN"/>
        </a:p>
      </dgm:t>
    </dgm:pt>
    <dgm:pt modelId="{E6D33882-49AD-423C-935C-68C3D726DF26}">
      <dgm:prSet/>
      <dgm:spPr/>
      <dgm:t>
        <a:bodyPr/>
        <a:lstStyle/>
        <a:p>
          <a:pPr rtl="0"/>
          <a:r>
            <a:rPr lang="en-IN" dirty="0" smtClean="0"/>
            <a:t>Resistance of the tissues, and </a:t>
          </a:r>
          <a:endParaRPr lang="en-IN" dirty="0"/>
        </a:p>
      </dgm:t>
    </dgm:pt>
    <dgm:pt modelId="{EABA9E71-682D-4329-B3BF-0E866CF52D11}" type="parTrans" cxnId="{2A6B8C8A-0A12-440B-812D-2F1D468BFCF0}">
      <dgm:prSet/>
      <dgm:spPr/>
      <dgm:t>
        <a:bodyPr/>
        <a:lstStyle/>
        <a:p>
          <a:endParaRPr lang="en-IN"/>
        </a:p>
      </dgm:t>
    </dgm:pt>
    <dgm:pt modelId="{5B8836C6-1905-44AF-888D-9ADCC4E62BA1}" type="sibTrans" cxnId="{2A6B8C8A-0A12-440B-812D-2F1D468BFCF0}">
      <dgm:prSet/>
      <dgm:spPr/>
      <dgm:t>
        <a:bodyPr/>
        <a:lstStyle/>
        <a:p>
          <a:endParaRPr lang="en-IN"/>
        </a:p>
      </dgm:t>
    </dgm:pt>
    <dgm:pt modelId="{56AF589E-2BFC-4F7D-ABE9-C915CF7F4E04}">
      <dgm:prSet/>
      <dgm:spPr/>
      <dgm:t>
        <a:bodyPr/>
        <a:lstStyle/>
        <a:p>
          <a:pPr rtl="0"/>
          <a:r>
            <a:rPr lang="en-IN" dirty="0" smtClean="0"/>
            <a:t>Convexity of the crown</a:t>
          </a:r>
          <a:endParaRPr lang="en-IN" dirty="0"/>
        </a:p>
      </dgm:t>
    </dgm:pt>
    <dgm:pt modelId="{A243DEAD-73CA-42FD-8FA3-750A026C2FBF}" type="parTrans" cxnId="{D3935134-6924-422C-9F40-352DF194F230}">
      <dgm:prSet/>
      <dgm:spPr/>
      <dgm:t>
        <a:bodyPr/>
        <a:lstStyle/>
        <a:p>
          <a:endParaRPr lang="en-IN"/>
        </a:p>
      </dgm:t>
    </dgm:pt>
    <dgm:pt modelId="{3BD2FF73-B4CD-4D1B-8A0F-E2751D421FA9}" type="sibTrans" cxnId="{D3935134-6924-422C-9F40-352DF194F230}">
      <dgm:prSet/>
      <dgm:spPr/>
      <dgm:t>
        <a:bodyPr/>
        <a:lstStyle/>
        <a:p>
          <a:endParaRPr lang="en-IN"/>
        </a:p>
      </dgm:t>
    </dgm:pt>
    <dgm:pt modelId="{6AE6DCCF-97A3-4AEC-A88D-52FAEBB20796}" type="pres">
      <dgm:prSet presAssocID="{8C3ECBE5-4202-4526-B230-2C33194903DB}" presName="linear" presStyleCnt="0">
        <dgm:presLayoutVars>
          <dgm:animLvl val="lvl"/>
          <dgm:resizeHandles val="exact"/>
        </dgm:presLayoutVars>
      </dgm:prSet>
      <dgm:spPr/>
      <dgm:t>
        <a:bodyPr/>
        <a:lstStyle/>
        <a:p>
          <a:endParaRPr lang="en-IN"/>
        </a:p>
      </dgm:t>
    </dgm:pt>
    <dgm:pt modelId="{162E2945-9C51-484B-8993-5A9ECA844F74}" type="pres">
      <dgm:prSet presAssocID="{C94B9A56-B0E3-4798-BBC8-864DFE020305}" presName="parentText" presStyleLbl="node1" presStyleIdx="0" presStyleCnt="5">
        <dgm:presLayoutVars>
          <dgm:chMax val="0"/>
          <dgm:bulletEnabled val="1"/>
        </dgm:presLayoutVars>
      </dgm:prSet>
      <dgm:spPr/>
      <dgm:t>
        <a:bodyPr/>
        <a:lstStyle/>
        <a:p>
          <a:endParaRPr lang="en-IN"/>
        </a:p>
      </dgm:t>
    </dgm:pt>
    <dgm:pt modelId="{DB0F656C-AE81-4BE3-AF06-FA6367793D06}" type="pres">
      <dgm:prSet presAssocID="{16053EAC-CB05-4EF7-88CF-E9F77ED08D5E}" presName="spacer" presStyleCnt="0"/>
      <dgm:spPr/>
    </dgm:pt>
    <dgm:pt modelId="{59AD9F99-D634-4BEF-AA86-73C0755AA17C}" type="pres">
      <dgm:prSet presAssocID="{DC3E7BB0-3CC0-4A65-8158-B89CCD07BBC3}" presName="parentText" presStyleLbl="node1" presStyleIdx="1" presStyleCnt="5">
        <dgm:presLayoutVars>
          <dgm:chMax val="0"/>
          <dgm:bulletEnabled val="1"/>
        </dgm:presLayoutVars>
      </dgm:prSet>
      <dgm:spPr/>
      <dgm:t>
        <a:bodyPr/>
        <a:lstStyle/>
        <a:p>
          <a:endParaRPr lang="en-IN"/>
        </a:p>
      </dgm:t>
    </dgm:pt>
    <dgm:pt modelId="{4B485876-FE1F-4398-81BF-B1B0D3C2F98F}" type="pres">
      <dgm:prSet presAssocID="{5E4F620B-6497-4580-9D55-2880A0D51514}" presName="spacer" presStyleCnt="0"/>
      <dgm:spPr/>
    </dgm:pt>
    <dgm:pt modelId="{63CDD91B-F3A2-4391-BBD7-EF99375D318D}" type="pres">
      <dgm:prSet presAssocID="{18363589-EA2F-4093-A59E-8C0858DD10EE}" presName="parentText" presStyleLbl="node1" presStyleIdx="2" presStyleCnt="5">
        <dgm:presLayoutVars>
          <dgm:chMax val="0"/>
          <dgm:bulletEnabled val="1"/>
        </dgm:presLayoutVars>
      </dgm:prSet>
      <dgm:spPr/>
      <dgm:t>
        <a:bodyPr/>
        <a:lstStyle/>
        <a:p>
          <a:endParaRPr lang="en-IN"/>
        </a:p>
      </dgm:t>
    </dgm:pt>
    <dgm:pt modelId="{20F96C43-1599-4937-BEE7-C28544322D73}" type="pres">
      <dgm:prSet presAssocID="{CCBA75DE-3874-4C0A-A874-9C6DC221D0D7}" presName="spacer" presStyleCnt="0"/>
      <dgm:spPr/>
    </dgm:pt>
    <dgm:pt modelId="{0526F7B7-8989-489B-8F02-06A24058F682}" type="pres">
      <dgm:prSet presAssocID="{E6D33882-49AD-423C-935C-68C3D726DF26}" presName="parentText" presStyleLbl="node1" presStyleIdx="3" presStyleCnt="5">
        <dgm:presLayoutVars>
          <dgm:chMax val="0"/>
          <dgm:bulletEnabled val="1"/>
        </dgm:presLayoutVars>
      </dgm:prSet>
      <dgm:spPr/>
      <dgm:t>
        <a:bodyPr/>
        <a:lstStyle/>
        <a:p>
          <a:endParaRPr lang="en-IN"/>
        </a:p>
      </dgm:t>
    </dgm:pt>
    <dgm:pt modelId="{4B0F116B-C203-4BCE-B46F-469117F6BBD3}" type="pres">
      <dgm:prSet presAssocID="{5B8836C6-1905-44AF-888D-9ADCC4E62BA1}" presName="spacer" presStyleCnt="0"/>
      <dgm:spPr/>
    </dgm:pt>
    <dgm:pt modelId="{323516C4-39FE-4162-8BCA-A58CFFA937CA}" type="pres">
      <dgm:prSet presAssocID="{56AF589E-2BFC-4F7D-ABE9-C915CF7F4E04}" presName="parentText" presStyleLbl="node1" presStyleIdx="4" presStyleCnt="5">
        <dgm:presLayoutVars>
          <dgm:chMax val="0"/>
          <dgm:bulletEnabled val="1"/>
        </dgm:presLayoutVars>
      </dgm:prSet>
      <dgm:spPr/>
      <dgm:t>
        <a:bodyPr/>
        <a:lstStyle/>
        <a:p>
          <a:endParaRPr lang="en-IN"/>
        </a:p>
      </dgm:t>
    </dgm:pt>
  </dgm:ptLst>
  <dgm:cxnLst>
    <dgm:cxn modelId="{E429E075-8285-43AB-AC9D-9F142FAE628C}" type="presOf" srcId="{8C3ECBE5-4202-4526-B230-2C33194903DB}" destId="{6AE6DCCF-97A3-4AEC-A88D-52FAEBB20796}" srcOrd="0" destOrd="0" presId="urn:microsoft.com/office/officeart/2005/8/layout/vList2"/>
    <dgm:cxn modelId="{D3935134-6924-422C-9F40-352DF194F230}" srcId="{8C3ECBE5-4202-4526-B230-2C33194903DB}" destId="{56AF589E-2BFC-4F7D-ABE9-C915CF7F4E04}" srcOrd="4" destOrd="0" parTransId="{A243DEAD-73CA-42FD-8FA3-750A026C2FBF}" sibTransId="{3BD2FF73-B4CD-4D1B-8A0F-E2751D421FA9}"/>
    <dgm:cxn modelId="{E9B7F1C8-20B4-4078-A17C-B348C7EEA9E3}" srcId="{8C3ECBE5-4202-4526-B230-2C33194903DB}" destId="{18363589-EA2F-4093-A59E-8C0858DD10EE}" srcOrd="2" destOrd="0" parTransId="{AFBFFA6E-7C28-496B-A671-34952AC3DEEE}" sibTransId="{CCBA75DE-3874-4C0A-A874-9C6DC221D0D7}"/>
    <dgm:cxn modelId="{EA98F16B-7410-4061-B367-3BFDC5183B04}" type="presOf" srcId="{C94B9A56-B0E3-4798-BBC8-864DFE020305}" destId="{162E2945-9C51-484B-8993-5A9ECA844F74}" srcOrd="0" destOrd="0" presId="urn:microsoft.com/office/officeart/2005/8/layout/vList2"/>
    <dgm:cxn modelId="{FB5F20A9-60BB-4DEC-A052-99308D8B9A77}" type="presOf" srcId="{18363589-EA2F-4093-A59E-8C0858DD10EE}" destId="{63CDD91B-F3A2-4391-BBD7-EF99375D318D}" srcOrd="0" destOrd="0" presId="urn:microsoft.com/office/officeart/2005/8/layout/vList2"/>
    <dgm:cxn modelId="{D5B744CC-69DE-420C-816D-F2F2763B2C68}" srcId="{8C3ECBE5-4202-4526-B230-2C33194903DB}" destId="{C94B9A56-B0E3-4798-BBC8-864DFE020305}" srcOrd="0" destOrd="0" parTransId="{2D3F043E-54FC-4245-A5ED-06ABC62AFABB}" sibTransId="{16053EAC-CB05-4EF7-88CF-E9F77ED08D5E}"/>
    <dgm:cxn modelId="{A81CD636-2171-4DA3-92C3-BFF917EAB264}" type="presOf" srcId="{DC3E7BB0-3CC0-4A65-8158-B89CCD07BBC3}" destId="{59AD9F99-D634-4BEF-AA86-73C0755AA17C}" srcOrd="0" destOrd="0" presId="urn:microsoft.com/office/officeart/2005/8/layout/vList2"/>
    <dgm:cxn modelId="{5B340650-A454-4B4E-A3DB-5D3FDFFD29B2}" type="presOf" srcId="{E6D33882-49AD-423C-935C-68C3D726DF26}" destId="{0526F7B7-8989-489B-8F02-06A24058F682}" srcOrd="0" destOrd="0" presId="urn:microsoft.com/office/officeart/2005/8/layout/vList2"/>
    <dgm:cxn modelId="{2A6B8C8A-0A12-440B-812D-2F1D468BFCF0}" srcId="{8C3ECBE5-4202-4526-B230-2C33194903DB}" destId="{E6D33882-49AD-423C-935C-68C3D726DF26}" srcOrd="3" destOrd="0" parTransId="{EABA9E71-682D-4329-B3BF-0E866CF52D11}" sibTransId="{5B8836C6-1905-44AF-888D-9ADCC4E62BA1}"/>
    <dgm:cxn modelId="{63A54E24-9081-4C31-953B-D6201287DB2D}" srcId="{8C3ECBE5-4202-4526-B230-2C33194903DB}" destId="{DC3E7BB0-3CC0-4A65-8158-B89CCD07BBC3}" srcOrd="1" destOrd="0" parTransId="{26ABF682-1BE1-4806-B6DD-D9529D859CF0}" sibTransId="{5E4F620B-6497-4580-9D55-2880A0D51514}"/>
    <dgm:cxn modelId="{8222F246-6D8C-4BCD-BD2E-1EF9A9C7FEFA}" type="presOf" srcId="{56AF589E-2BFC-4F7D-ABE9-C915CF7F4E04}" destId="{323516C4-39FE-4162-8BCA-A58CFFA937CA}" srcOrd="0" destOrd="0" presId="urn:microsoft.com/office/officeart/2005/8/layout/vList2"/>
    <dgm:cxn modelId="{F4A8BD93-A612-4650-87CB-6A41DB826115}" type="presParOf" srcId="{6AE6DCCF-97A3-4AEC-A88D-52FAEBB20796}" destId="{162E2945-9C51-484B-8993-5A9ECA844F74}" srcOrd="0" destOrd="0" presId="urn:microsoft.com/office/officeart/2005/8/layout/vList2"/>
    <dgm:cxn modelId="{F6DDD14A-2B7D-45F7-A201-C6EE0F5A2EA0}" type="presParOf" srcId="{6AE6DCCF-97A3-4AEC-A88D-52FAEBB20796}" destId="{DB0F656C-AE81-4BE3-AF06-FA6367793D06}" srcOrd="1" destOrd="0" presId="urn:microsoft.com/office/officeart/2005/8/layout/vList2"/>
    <dgm:cxn modelId="{C5382F76-8FFE-4118-A2C3-3E95947D16D7}" type="presParOf" srcId="{6AE6DCCF-97A3-4AEC-A88D-52FAEBB20796}" destId="{59AD9F99-D634-4BEF-AA86-73C0755AA17C}" srcOrd="2" destOrd="0" presId="urn:microsoft.com/office/officeart/2005/8/layout/vList2"/>
    <dgm:cxn modelId="{B68B9A27-F6F4-4BFE-963F-0B521A90FC0B}" type="presParOf" srcId="{6AE6DCCF-97A3-4AEC-A88D-52FAEBB20796}" destId="{4B485876-FE1F-4398-81BF-B1B0D3C2F98F}" srcOrd="3" destOrd="0" presId="urn:microsoft.com/office/officeart/2005/8/layout/vList2"/>
    <dgm:cxn modelId="{8C9538F5-706C-40C0-A53C-902591288E24}" type="presParOf" srcId="{6AE6DCCF-97A3-4AEC-A88D-52FAEBB20796}" destId="{63CDD91B-F3A2-4391-BBD7-EF99375D318D}" srcOrd="4" destOrd="0" presId="urn:microsoft.com/office/officeart/2005/8/layout/vList2"/>
    <dgm:cxn modelId="{218638FD-6949-47FF-8717-62F115461C4D}" type="presParOf" srcId="{6AE6DCCF-97A3-4AEC-A88D-52FAEBB20796}" destId="{20F96C43-1599-4937-BEE7-C28544322D73}" srcOrd="5" destOrd="0" presId="urn:microsoft.com/office/officeart/2005/8/layout/vList2"/>
    <dgm:cxn modelId="{C4CCB1D4-85AF-46E9-BB32-48F31391B7E5}" type="presParOf" srcId="{6AE6DCCF-97A3-4AEC-A88D-52FAEBB20796}" destId="{0526F7B7-8989-489B-8F02-06A24058F682}" srcOrd="6" destOrd="0" presId="urn:microsoft.com/office/officeart/2005/8/layout/vList2"/>
    <dgm:cxn modelId="{0BB2A1C7-1D5D-49B5-87CB-5A72435F96C7}" type="presParOf" srcId="{6AE6DCCF-97A3-4AEC-A88D-52FAEBB20796}" destId="{4B0F116B-C203-4BCE-B46F-469117F6BBD3}" srcOrd="7" destOrd="0" presId="urn:microsoft.com/office/officeart/2005/8/layout/vList2"/>
    <dgm:cxn modelId="{88EDD622-A738-4873-BE44-42CCA7467906}" type="presParOf" srcId="{6AE6DCCF-97A3-4AEC-A88D-52FAEBB20796}" destId="{323516C4-39FE-4162-8BCA-A58CFFA937CA}"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E18408-6296-4F35-85DA-35B1A015BE53}"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IN"/>
        </a:p>
      </dgm:t>
    </dgm:pt>
    <dgm:pt modelId="{3A0EB7CB-D324-4036-86EC-86DE46BAEAD8}">
      <dgm:prSet phldrT="[Text]"/>
      <dgm:spPr/>
      <dgm:t>
        <a:bodyPr/>
        <a:lstStyle/>
        <a:p>
          <a:r>
            <a:rPr lang="en-IN" dirty="0" smtClean="0"/>
            <a:t>Initial probing </a:t>
          </a:r>
          <a:endParaRPr lang="en-IN" dirty="0"/>
        </a:p>
      </dgm:t>
    </dgm:pt>
    <dgm:pt modelId="{4E7EA35B-8FCB-47FE-A0D8-5B38B4315C04}" type="parTrans" cxnId="{BA764048-4612-4E01-9A98-F453A222F285}">
      <dgm:prSet/>
      <dgm:spPr/>
      <dgm:t>
        <a:bodyPr/>
        <a:lstStyle/>
        <a:p>
          <a:endParaRPr lang="en-IN"/>
        </a:p>
      </dgm:t>
    </dgm:pt>
    <dgm:pt modelId="{E12F2305-247E-43F8-BF0F-ACA434721E76}" type="sibTrans" cxnId="{BA764048-4612-4E01-9A98-F453A222F285}">
      <dgm:prSet/>
      <dgm:spPr/>
      <dgm:t>
        <a:bodyPr/>
        <a:lstStyle/>
        <a:p>
          <a:endParaRPr lang="en-IN"/>
        </a:p>
      </dgm:t>
    </dgm:pt>
    <dgm:pt modelId="{A9C842DE-5316-4F03-815E-15418EAA22EF}">
      <dgm:prSet phldrT="[Text]"/>
      <dgm:spPr/>
      <dgm:t>
        <a:bodyPr/>
        <a:lstStyle/>
        <a:p>
          <a:r>
            <a:rPr lang="en-IN" dirty="0" smtClean="0"/>
            <a:t>Second probing</a:t>
          </a:r>
          <a:endParaRPr lang="en-IN" dirty="0"/>
        </a:p>
      </dgm:t>
    </dgm:pt>
    <dgm:pt modelId="{011470E1-7058-4B6D-98EE-015286495D9E}" type="parTrans" cxnId="{CF919498-94F4-4A7E-BC34-056E57FC27B5}">
      <dgm:prSet/>
      <dgm:spPr/>
      <dgm:t>
        <a:bodyPr/>
        <a:lstStyle/>
        <a:p>
          <a:endParaRPr lang="en-IN"/>
        </a:p>
      </dgm:t>
    </dgm:pt>
    <dgm:pt modelId="{BDF08ED5-B35D-4146-87EE-23200278584A}" type="sibTrans" cxnId="{CF919498-94F4-4A7E-BC34-056E57FC27B5}">
      <dgm:prSet/>
      <dgm:spPr/>
      <dgm:t>
        <a:bodyPr/>
        <a:lstStyle/>
        <a:p>
          <a:endParaRPr lang="en-IN"/>
        </a:p>
      </dgm:t>
    </dgm:pt>
    <dgm:pt modelId="{2A42D6D5-7ABF-4D22-BB25-697D00F40F73}">
      <dgm:prSet phldrT="[Text]"/>
      <dgm:spPr/>
      <dgm:t>
        <a:bodyPr/>
        <a:lstStyle/>
        <a:p>
          <a:r>
            <a:rPr lang="en-IN" dirty="0" smtClean="0"/>
            <a:t>Probing  around implants</a:t>
          </a:r>
          <a:endParaRPr lang="en-IN" dirty="0"/>
        </a:p>
      </dgm:t>
    </dgm:pt>
    <dgm:pt modelId="{411BA841-D0F7-45C1-8F79-6C97352684E1}" type="parTrans" cxnId="{68421C10-6121-424B-AD51-8D217E2F8CBF}">
      <dgm:prSet/>
      <dgm:spPr/>
      <dgm:t>
        <a:bodyPr/>
        <a:lstStyle/>
        <a:p>
          <a:endParaRPr lang="en-IN"/>
        </a:p>
      </dgm:t>
    </dgm:pt>
    <dgm:pt modelId="{EB27666E-F204-4A0A-BF03-E9C755AC1BC6}" type="sibTrans" cxnId="{68421C10-6121-424B-AD51-8D217E2F8CBF}">
      <dgm:prSet/>
      <dgm:spPr/>
      <dgm:t>
        <a:bodyPr/>
        <a:lstStyle/>
        <a:p>
          <a:endParaRPr lang="en-IN"/>
        </a:p>
      </dgm:t>
    </dgm:pt>
    <dgm:pt modelId="{1B40C8F4-6C0C-4192-A450-BE178E0D2B4D}" type="pres">
      <dgm:prSet presAssocID="{67E18408-6296-4F35-85DA-35B1A015BE53}" presName="linear" presStyleCnt="0">
        <dgm:presLayoutVars>
          <dgm:animLvl val="lvl"/>
          <dgm:resizeHandles val="exact"/>
        </dgm:presLayoutVars>
      </dgm:prSet>
      <dgm:spPr/>
      <dgm:t>
        <a:bodyPr/>
        <a:lstStyle/>
        <a:p>
          <a:endParaRPr lang="en-IN"/>
        </a:p>
      </dgm:t>
    </dgm:pt>
    <dgm:pt modelId="{1820DD91-7698-4DC0-8B53-93262F4B1C04}" type="pres">
      <dgm:prSet presAssocID="{3A0EB7CB-D324-4036-86EC-86DE46BAEAD8}" presName="parentText" presStyleLbl="node1" presStyleIdx="0" presStyleCnt="3">
        <dgm:presLayoutVars>
          <dgm:chMax val="0"/>
          <dgm:bulletEnabled val="1"/>
        </dgm:presLayoutVars>
      </dgm:prSet>
      <dgm:spPr/>
      <dgm:t>
        <a:bodyPr/>
        <a:lstStyle/>
        <a:p>
          <a:endParaRPr lang="en-IN"/>
        </a:p>
      </dgm:t>
    </dgm:pt>
    <dgm:pt modelId="{3B7B3C11-55EB-4C31-9D3E-171881214469}" type="pres">
      <dgm:prSet presAssocID="{E12F2305-247E-43F8-BF0F-ACA434721E76}" presName="spacer" presStyleCnt="0"/>
      <dgm:spPr/>
    </dgm:pt>
    <dgm:pt modelId="{5AC8DFF3-3199-4906-BF34-5BCC083987C6}" type="pres">
      <dgm:prSet presAssocID="{A9C842DE-5316-4F03-815E-15418EAA22EF}" presName="parentText" presStyleLbl="node1" presStyleIdx="1" presStyleCnt="3">
        <dgm:presLayoutVars>
          <dgm:chMax val="0"/>
          <dgm:bulletEnabled val="1"/>
        </dgm:presLayoutVars>
      </dgm:prSet>
      <dgm:spPr/>
      <dgm:t>
        <a:bodyPr/>
        <a:lstStyle/>
        <a:p>
          <a:endParaRPr lang="en-IN"/>
        </a:p>
      </dgm:t>
    </dgm:pt>
    <dgm:pt modelId="{C8A207A9-D02F-46BB-938F-32DC2A511DFC}" type="pres">
      <dgm:prSet presAssocID="{BDF08ED5-B35D-4146-87EE-23200278584A}" presName="spacer" presStyleCnt="0"/>
      <dgm:spPr/>
    </dgm:pt>
    <dgm:pt modelId="{8B239CC6-FE17-4756-B7EA-EBCAFD629990}" type="pres">
      <dgm:prSet presAssocID="{2A42D6D5-7ABF-4D22-BB25-697D00F40F73}" presName="parentText" presStyleLbl="node1" presStyleIdx="2" presStyleCnt="3">
        <dgm:presLayoutVars>
          <dgm:chMax val="0"/>
          <dgm:bulletEnabled val="1"/>
        </dgm:presLayoutVars>
      </dgm:prSet>
      <dgm:spPr/>
      <dgm:t>
        <a:bodyPr/>
        <a:lstStyle/>
        <a:p>
          <a:endParaRPr lang="en-IN"/>
        </a:p>
      </dgm:t>
    </dgm:pt>
  </dgm:ptLst>
  <dgm:cxnLst>
    <dgm:cxn modelId="{BA764048-4612-4E01-9A98-F453A222F285}" srcId="{67E18408-6296-4F35-85DA-35B1A015BE53}" destId="{3A0EB7CB-D324-4036-86EC-86DE46BAEAD8}" srcOrd="0" destOrd="0" parTransId="{4E7EA35B-8FCB-47FE-A0D8-5B38B4315C04}" sibTransId="{E12F2305-247E-43F8-BF0F-ACA434721E76}"/>
    <dgm:cxn modelId="{567A326E-1256-4423-897D-AAA7680D3489}" type="presOf" srcId="{3A0EB7CB-D324-4036-86EC-86DE46BAEAD8}" destId="{1820DD91-7698-4DC0-8B53-93262F4B1C04}" srcOrd="0" destOrd="0" presId="urn:microsoft.com/office/officeart/2005/8/layout/vList2"/>
    <dgm:cxn modelId="{D6F789C1-5FB2-4E9F-B696-A3FBFDE91001}" type="presOf" srcId="{2A42D6D5-7ABF-4D22-BB25-697D00F40F73}" destId="{8B239CC6-FE17-4756-B7EA-EBCAFD629990}" srcOrd="0" destOrd="0" presId="urn:microsoft.com/office/officeart/2005/8/layout/vList2"/>
    <dgm:cxn modelId="{68421C10-6121-424B-AD51-8D217E2F8CBF}" srcId="{67E18408-6296-4F35-85DA-35B1A015BE53}" destId="{2A42D6D5-7ABF-4D22-BB25-697D00F40F73}" srcOrd="2" destOrd="0" parTransId="{411BA841-D0F7-45C1-8F79-6C97352684E1}" sibTransId="{EB27666E-F204-4A0A-BF03-E9C755AC1BC6}"/>
    <dgm:cxn modelId="{5381F36F-447C-4144-924A-7E9C375710C0}" type="presOf" srcId="{A9C842DE-5316-4F03-815E-15418EAA22EF}" destId="{5AC8DFF3-3199-4906-BF34-5BCC083987C6}" srcOrd="0" destOrd="0" presId="urn:microsoft.com/office/officeart/2005/8/layout/vList2"/>
    <dgm:cxn modelId="{6EE7A3B3-3610-451A-ACF8-5BF811DA8F8A}" type="presOf" srcId="{67E18408-6296-4F35-85DA-35B1A015BE53}" destId="{1B40C8F4-6C0C-4192-A450-BE178E0D2B4D}" srcOrd="0" destOrd="0" presId="urn:microsoft.com/office/officeart/2005/8/layout/vList2"/>
    <dgm:cxn modelId="{CF919498-94F4-4A7E-BC34-056E57FC27B5}" srcId="{67E18408-6296-4F35-85DA-35B1A015BE53}" destId="{A9C842DE-5316-4F03-815E-15418EAA22EF}" srcOrd="1" destOrd="0" parTransId="{011470E1-7058-4B6D-98EE-015286495D9E}" sibTransId="{BDF08ED5-B35D-4146-87EE-23200278584A}"/>
    <dgm:cxn modelId="{6741FCEE-6A17-405F-AB30-1BEB2D7B7D96}" type="presParOf" srcId="{1B40C8F4-6C0C-4192-A450-BE178E0D2B4D}" destId="{1820DD91-7698-4DC0-8B53-93262F4B1C04}" srcOrd="0" destOrd="0" presId="urn:microsoft.com/office/officeart/2005/8/layout/vList2"/>
    <dgm:cxn modelId="{12ECB764-7599-472B-91F9-8A91BC894E6D}" type="presParOf" srcId="{1B40C8F4-6C0C-4192-A450-BE178E0D2B4D}" destId="{3B7B3C11-55EB-4C31-9D3E-171881214469}" srcOrd="1" destOrd="0" presId="urn:microsoft.com/office/officeart/2005/8/layout/vList2"/>
    <dgm:cxn modelId="{90746512-0F6A-408D-B836-AE5C2720C8C9}" type="presParOf" srcId="{1B40C8F4-6C0C-4192-A450-BE178E0D2B4D}" destId="{5AC8DFF3-3199-4906-BF34-5BCC083987C6}" srcOrd="2" destOrd="0" presId="urn:microsoft.com/office/officeart/2005/8/layout/vList2"/>
    <dgm:cxn modelId="{0D5F95D2-49BB-4443-B9F4-DE3165CA3A8F}" type="presParOf" srcId="{1B40C8F4-6C0C-4192-A450-BE178E0D2B4D}" destId="{C8A207A9-D02F-46BB-938F-32DC2A511DFC}" srcOrd="3" destOrd="0" presId="urn:microsoft.com/office/officeart/2005/8/layout/vList2"/>
    <dgm:cxn modelId="{6F9A3F09-B4E4-426D-A8E2-CDE08497EE74}" type="presParOf" srcId="{1B40C8F4-6C0C-4192-A450-BE178E0D2B4D}" destId="{8B239CC6-FE17-4756-B7EA-EBCAFD629990}"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61F734-AD7D-4AA5-8BFD-4D65080C6C13}" type="doc">
      <dgm:prSet loTypeId="urn:microsoft.com/office/officeart/2005/8/layout/vList2" loCatId="list" qsTypeId="urn:microsoft.com/office/officeart/2005/8/quickstyle/3d1" qsCatId="3D" csTypeId="urn:microsoft.com/office/officeart/2005/8/colors/colorful2" csCatId="colorful"/>
      <dgm:spPr/>
      <dgm:t>
        <a:bodyPr/>
        <a:lstStyle/>
        <a:p>
          <a:endParaRPr lang="en-IN"/>
        </a:p>
      </dgm:t>
    </dgm:pt>
    <dgm:pt modelId="{B5F33B04-7B8D-4C19-8B84-E404891D2D32}">
      <dgm:prSet/>
      <dgm:spPr/>
      <dgm:t>
        <a:bodyPr/>
        <a:lstStyle/>
        <a:p>
          <a:pPr rtl="0"/>
          <a:r>
            <a:rPr lang="en-IN" dirty="0" smtClean="0"/>
            <a:t>Phase contrast and </a:t>
          </a:r>
          <a:r>
            <a:rPr lang="en-IN" dirty="0" err="1" smtClean="0"/>
            <a:t>darkfield</a:t>
          </a:r>
          <a:r>
            <a:rPr lang="en-IN" dirty="0" smtClean="0"/>
            <a:t> microscopy</a:t>
          </a:r>
          <a:endParaRPr lang="en-IN" dirty="0"/>
        </a:p>
      </dgm:t>
    </dgm:pt>
    <dgm:pt modelId="{3978B9CB-A09A-40BB-B0F0-513EF88D7D3B}" type="parTrans" cxnId="{F0217CA2-BEE1-4E88-BB78-3F882E3F73ED}">
      <dgm:prSet/>
      <dgm:spPr/>
      <dgm:t>
        <a:bodyPr/>
        <a:lstStyle/>
        <a:p>
          <a:endParaRPr lang="en-IN"/>
        </a:p>
      </dgm:t>
    </dgm:pt>
    <dgm:pt modelId="{A90DC177-D4B8-40A2-98B8-AB9E8B10FE60}" type="sibTrans" cxnId="{F0217CA2-BEE1-4E88-BB78-3F882E3F73ED}">
      <dgm:prSet/>
      <dgm:spPr/>
      <dgm:t>
        <a:bodyPr/>
        <a:lstStyle/>
        <a:p>
          <a:endParaRPr lang="en-IN"/>
        </a:p>
      </dgm:t>
    </dgm:pt>
    <dgm:pt modelId="{AC23CFFB-1B5A-4CE1-97AD-5C6567CBCE87}">
      <dgm:prSet/>
      <dgm:spPr/>
      <dgm:t>
        <a:bodyPr/>
        <a:lstStyle/>
        <a:p>
          <a:pPr rtl="0"/>
          <a:r>
            <a:rPr lang="en-IN" dirty="0" smtClean="0"/>
            <a:t>Bacterial culture</a:t>
          </a:r>
          <a:endParaRPr lang="en-IN" dirty="0"/>
        </a:p>
      </dgm:t>
    </dgm:pt>
    <dgm:pt modelId="{0C0C3644-0F49-4384-A0C6-F2B96F15096F}" type="parTrans" cxnId="{3D011295-598E-42E2-8946-AE040A39D056}">
      <dgm:prSet/>
      <dgm:spPr/>
      <dgm:t>
        <a:bodyPr/>
        <a:lstStyle/>
        <a:p>
          <a:endParaRPr lang="en-IN"/>
        </a:p>
      </dgm:t>
    </dgm:pt>
    <dgm:pt modelId="{D206BCE4-125C-4440-A651-C44E9B6968ED}" type="sibTrans" cxnId="{3D011295-598E-42E2-8946-AE040A39D056}">
      <dgm:prSet/>
      <dgm:spPr/>
      <dgm:t>
        <a:bodyPr/>
        <a:lstStyle/>
        <a:p>
          <a:endParaRPr lang="en-IN"/>
        </a:p>
      </dgm:t>
    </dgm:pt>
    <dgm:pt modelId="{9E1062DD-6313-4CB1-A252-7F8C48C32CFF}">
      <dgm:prSet/>
      <dgm:spPr/>
      <dgm:t>
        <a:bodyPr/>
        <a:lstStyle/>
        <a:p>
          <a:pPr rtl="0"/>
          <a:r>
            <a:rPr lang="en-IN" dirty="0" smtClean="0"/>
            <a:t>Immunological assays</a:t>
          </a:r>
          <a:endParaRPr lang="en-IN" dirty="0"/>
        </a:p>
      </dgm:t>
    </dgm:pt>
    <dgm:pt modelId="{C1B51564-16D6-44CE-9C68-E0575C441A1A}" type="parTrans" cxnId="{6893EA0F-FC80-4C8B-A723-14F3A596332E}">
      <dgm:prSet/>
      <dgm:spPr/>
      <dgm:t>
        <a:bodyPr/>
        <a:lstStyle/>
        <a:p>
          <a:endParaRPr lang="en-IN"/>
        </a:p>
      </dgm:t>
    </dgm:pt>
    <dgm:pt modelId="{AB90111F-9107-4A2F-ABC2-6E92199C2C9A}" type="sibTrans" cxnId="{6893EA0F-FC80-4C8B-A723-14F3A596332E}">
      <dgm:prSet/>
      <dgm:spPr/>
      <dgm:t>
        <a:bodyPr/>
        <a:lstStyle/>
        <a:p>
          <a:endParaRPr lang="en-IN"/>
        </a:p>
      </dgm:t>
    </dgm:pt>
    <dgm:pt modelId="{88A3BCB7-385F-492C-A0B7-4FC8812E2D3D}">
      <dgm:prSet/>
      <dgm:spPr/>
      <dgm:t>
        <a:bodyPr/>
        <a:lstStyle/>
        <a:p>
          <a:pPr rtl="0"/>
          <a:r>
            <a:rPr lang="en-IN" dirty="0" smtClean="0"/>
            <a:t>DNA Probes</a:t>
          </a:r>
          <a:endParaRPr lang="en-IN" dirty="0"/>
        </a:p>
      </dgm:t>
    </dgm:pt>
    <dgm:pt modelId="{E37F5635-99BD-4983-99A6-334C8D3ADC12}" type="parTrans" cxnId="{E3632361-95DC-4C4D-AFDC-5B0F65C1D347}">
      <dgm:prSet/>
      <dgm:spPr/>
      <dgm:t>
        <a:bodyPr/>
        <a:lstStyle/>
        <a:p>
          <a:endParaRPr lang="en-IN"/>
        </a:p>
      </dgm:t>
    </dgm:pt>
    <dgm:pt modelId="{B2828D37-2974-4318-9AD2-8493A35D86EF}" type="sibTrans" cxnId="{E3632361-95DC-4C4D-AFDC-5B0F65C1D347}">
      <dgm:prSet/>
      <dgm:spPr/>
      <dgm:t>
        <a:bodyPr/>
        <a:lstStyle/>
        <a:p>
          <a:endParaRPr lang="en-IN"/>
        </a:p>
      </dgm:t>
    </dgm:pt>
    <dgm:pt modelId="{38E5FA3E-C31B-47BB-A4A9-5BDD0F8BCF4A}">
      <dgm:prSet/>
      <dgm:spPr/>
      <dgm:t>
        <a:bodyPr/>
        <a:lstStyle/>
        <a:p>
          <a:pPr rtl="0"/>
          <a:r>
            <a:rPr lang="en-IN" dirty="0" smtClean="0"/>
            <a:t>Polymerase chain reaction</a:t>
          </a:r>
          <a:endParaRPr lang="en-IN" dirty="0"/>
        </a:p>
      </dgm:t>
    </dgm:pt>
    <dgm:pt modelId="{7994B0B1-7D99-40B2-B2F2-1BE01490F047}" type="parTrans" cxnId="{24C31D56-1C1D-47BF-97B2-7AEBF817705C}">
      <dgm:prSet/>
      <dgm:spPr/>
      <dgm:t>
        <a:bodyPr/>
        <a:lstStyle/>
        <a:p>
          <a:endParaRPr lang="en-IN"/>
        </a:p>
      </dgm:t>
    </dgm:pt>
    <dgm:pt modelId="{D66635E8-6FC1-4326-9CE5-09521C207896}" type="sibTrans" cxnId="{24C31D56-1C1D-47BF-97B2-7AEBF817705C}">
      <dgm:prSet/>
      <dgm:spPr/>
      <dgm:t>
        <a:bodyPr/>
        <a:lstStyle/>
        <a:p>
          <a:endParaRPr lang="en-IN"/>
        </a:p>
      </dgm:t>
    </dgm:pt>
    <dgm:pt modelId="{5A7F2FD1-FE2B-4699-B2CC-7240C4C3A171}">
      <dgm:prSet/>
      <dgm:spPr/>
      <dgm:t>
        <a:bodyPr/>
        <a:lstStyle/>
        <a:p>
          <a:pPr rtl="0"/>
          <a:r>
            <a:rPr lang="en-IN" dirty="0" smtClean="0"/>
            <a:t>Enzyme-based assay</a:t>
          </a:r>
          <a:endParaRPr lang="en-IN" dirty="0"/>
        </a:p>
      </dgm:t>
    </dgm:pt>
    <dgm:pt modelId="{9AB8BC16-1249-4695-890C-9CF93C7D928A}" type="parTrans" cxnId="{CD5D81BA-1158-4FE6-82BC-B0360D4A1FB0}">
      <dgm:prSet/>
      <dgm:spPr/>
      <dgm:t>
        <a:bodyPr/>
        <a:lstStyle/>
        <a:p>
          <a:endParaRPr lang="en-IN"/>
        </a:p>
      </dgm:t>
    </dgm:pt>
    <dgm:pt modelId="{38398B73-4283-4939-913F-B6F19650F848}" type="sibTrans" cxnId="{CD5D81BA-1158-4FE6-82BC-B0360D4A1FB0}">
      <dgm:prSet/>
      <dgm:spPr/>
      <dgm:t>
        <a:bodyPr/>
        <a:lstStyle/>
        <a:p>
          <a:endParaRPr lang="en-IN"/>
        </a:p>
      </dgm:t>
    </dgm:pt>
    <dgm:pt modelId="{81577047-AD05-40D4-BCF7-330BF53BCCE7}" type="pres">
      <dgm:prSet presAssocID="{6061F734-AD7D-4AA5-8BFD-4D65080C6C13}" presName="linear" presStyleCnt="0">
        <dgm:presLayoutVars>
          <dgm:animLvl val="lvl"/>
          <dgm:resizeHandles val="exact"/>
        </dgm:presLayoutVars>
      </dgm:prSet>
      <dgm:spPr/>
      <dgm:t>
        <a:bodyPr/>
        <a:lstStyle/>
        <a:p>
          <a:endParaRPr lang="en-IN"/>
        </a:p>
      </dgm:t>
    </dgm:pt>
    <dgm:pt modelId="{20082711-C40C-4590-A339-D10CC7CED73C}" type="pres">
      <dgm:prSet presAssocID="{B5F33B04-7B8D-4C19-8B84-E404891D2D32}" presName="parentText" presStyleLbl="node1" presStyleIdx="0" presStyleCnt="6">
        <dgm:presLayoutVars>
          <dgm:chMax val="0"/>
          <dgm:bulletEnabled val="1"/>
        </dgm:presLayoutVars>
      </dgm:prSet>
      <dgm:spPr/>
      <dgm:t>
        <a:bodyPr/>
        <a:lstStyle/>
        <a:p>
          <a:endParaRPr lang="en-IN"/>
        </a:p>
      </dgm:t>
    </dgm:pt>
    <dgm:pt modelId="{980AC16E-406D-40D6-AB67-8BB807684DA6}" type="pres">
      <dgm:prSet presAssocID="{A90DC177-D4B8-40A2-98B8-AB9E8B10FE60}" presName="spacer" presStyleCnt="0"/>
      <dgm:spPr/>
    </dgm:pt>
    <dgm:pt modelId="{A48D418A-6D0A-472C-BEC4-CEA55BF50394}" type="pres">
      <dgm:prSet presAssocID="{AC23CFFB-1B5A-4CE1-97AD-5C6567CBCE87}" presName="parentText" presStyleLbl="node1" presStyleIdx="1" presStyleCnt="6">
        <dgm:presLayoutVars>
          <dgm:chMax val="0"/>
          <dgm:bulletEnabled val="1"/>
        </dgm:presLayoutVars>
      </dgm:prSet>
      <dgm:spPr/>
      <dgm:t>
        <a:bodyPr/>
        <a:lstStyle/>
        <a:p>
          <a:endParaRPr lang="en-IN"/>
        </a:p>
      </dgm:t>
    </dgm:pt>
    <dgm:pt modelId="{79BF8BA4-CF8D-443F-8D6F-E6146B460540}" type="pres">
      <dgm:prSet presAssocID="{D206BCE4-125C-4440-A651-C44E9B6968ED}" presName="spacer" presStyleCnt="0"/>
      <dgm:spPr/>
    </dgm:pt>
    <dgm:pt modelId="{3EBD3B1D-092F-45F2-B0E6-EBB61010CD65}" type="pres">
      <dgm:prSet presAssocID="{9E1062DD-6313-4CB1-A252-7F8C48C32CFF}" presName="parentText" presStyleLbl="node1" presStyleIdx="2" presStyleCnt="6">
        <dgm:presLayoutVars>
          <dgm:chMax val="0"/>
          <dgm:bulletEnabled val="1"/>
        </dgm:presLayoutVars>
      </dgm:prSet>
      <dgm:spPr/>
      <dgm:t>
        <a:bodyPr/>
        <a:lstStyle/>
        <a:p>
          <a:endParaRPr lang="en-IN"/>
        </a:p>
      </dgm:t>
    </dgm:pt>
    <dgm:pt modelId="{5E3D8911-511D-4F57-B0E7-C21E97C2557B}" type="pres">
      <dgm:prSet presAssocID="{AB90111F-9107-4A2F-ABC2-6E92199C2C9A}" presName="spacer" presStyleCnt="0"/>
      <dgm:spPr/>
    </dgm:pt>
    <dgm:pt modelId="{2D83BF31-4723-41B6-9744-1C4FA6AC533C}" type="pres">
      <dgm:prSet presAssocID="{88A3BCB7-385F-492C-A0B7-4FC8812E2D3D}" presName="parentText" presStyleLbl="node1" presStyleIdx="3" presStyleCnt="6">
        <dgm:presLayoutVars>
          <dgm:chMax val="0"/>
          <dgm:bulletEnabled val="1"/>
        </dgm:presLayoutVars>
      </dgm:prSet>
      <dgm:spPr/>
      <dgm:t>
        <a:bodyPr/>
        <a:lstStyle/>
        <a:p>
          <a:endParaRPr lang="en-IN"/>
        </a:p>
      </dgm:t>
    </dgm:pt>
    <dgm:pt modelId="{047F85BB-ED38-4DBD-8E65-92678192ED6E}" type="pres">
      <dgm:prSet presAssocID="{B2828D37-2974-4318-9AD2-8493A35D86EF}" presName="spacer" presStyleCnt="0"/>
      <dgm:spPr/>
    </dgm:pt>
    <dgm:pt modelId="{564C6E11-BFC7-424E-8E48-15C418D7022C}" type="pres">
      <dgm:prSet presAssocID="{38E5FA3E-C31B-47BB-A4A9-5BDD0F8BCF4A}" presName="parentText" presStyleLbl="node1" presStyleIdx="4" presStyleCnt="6">
        <dgm:presLayoutVars>
          <dgm:chMax val="0"/>
          <dgm:bulletEnabled val="1"/>
        </dgm:presLayoutVars>
      </dgm:prSet>
      <dgm:spPr/>
      <dgm:t>
        <a:bodyPr/>
        <a:lstStyle/>
        <a:p>
          <a:endParaRPr lang="en-IN"/>
        </a:p>
      </dgm:t>
    </dgm:pt>
    <dgm:pt modelId="{11055C7B-38F8-4D88-940A-0D8951DCFF51}" type="pres">
      <dgm:prSet presAssocID="{D66635E8-6FC1-4326-9CE5-09521C207896}" presName="spacer" presStyleCnt="0"/>
      <dgm:spPr/>
    </dgm:pt>
    <dgm:pt modelId="{5898B2E4-DE67-40DE-B60B-BA828F221097}" type="pres">
      <dgm:prSet presAssocID="{5A7F2FD1-FE2B-4699-B2CC-7240C4C3A171}" presName="parentText" presStyleLbl="node1" presStyleIdx="5" presStyleCnt="6">
        <dgm:presLayoutVars>
          <dgm:chMax val="0"/>
          <dgm:bulletEnabled val="1"/>
        </dgm:presLayoutVars>
      </dgm:prSet>
      <dgm:spPr/>
      <dgm:t>
        <a:bodyPr/>
        <a:lstStyle/>
        <a:p>
          <a:endParaRPr lang="en-IN"/>
        </a:p>
      </dgm:t>
    </dgm:pt>
  </dgm:ptLst>
  <dgm:cxnLst>
    <dgm:cxn modelId="{0D7A4DE5-C51B-444F-827F-70B1E673E957}" type="presOf" srcId="{5A7F2FD1-FE2B-4699-B2CC-7240C4C3A171}" destId="{5898B2E4-DE67-40DE-B60B-BA828F221097}" srcOrd="0" destOrd="0" presId="urn:microsoft.com/office/officeart/2005/8/layout/vList2"/>
    <dgm:cxn modelId="{E3632361-95DC-4C4D-AFDC-5B0F65C1D347}" srcId="{6061F734-AD7D-4AA5-8BFD-4D65080C6C13}" destId="{88A3BCB7-385F-492C-A0B7-4FC8812E2D3D}" srcOrd="3" destOrd="0" parTransId="{E37F5635-99BD-4983-99A6-334C8D3ADC12}" sibTransId="{B2828D37-2974-4318-9AD2-8493A35D86EF}"/>
    <dgm:cxn modelId="{24C31D56-1C1D-47BF-97B2-7AEBF817705C}" srcId="{6061F734-AD7D-4AA5-8BFD-4D65080C6C13}" destId="{38E5FA3E-C31B-47BB-A4A9-5BDD0F8BCF4A}" srcOrd="4" destOrd="0" parTransId="{7994B0B1-7D99-40B2-B2F2-1BE01490F047}" sibTransId="{D66635E8-6FC1-4326-9CE5-09521C207896}"/>
    <dgm:cxn modelId="{EB579D28-5886-4A23-A648-CF036F608566}" type="presOf" srcId="{AC23CFFB-1B5A-4CE1-97AD-5C6567CBCE87}" destId="{A48D418A-6D0A-472C-BEC4-CEA55BF50394}" srcOrd="0" destOrd="0" presId="urn:microsoft.com/office/officeart/2005/8/layout/vList2"/>
    <dgm:cxn modelId="{6FCBD87B-849E-4FCC-9B21-6CC09FA7DC70}" type="presOf" srcId="{9E1062DD-6313-4CB1-A252-7F8C48C32CFF}" destId="{3EBD3B1D-092F-45F2-B0E6-EBB61010CD65}" srcOrd="0" destOrd="0" presId="urn:microsoft.com/office/officeart/2005/8/layout/vList2"/>
    <dgm:cxn modelId="{20256EE5-FF2A-4DCF-84E2-732FFE1E407E}" type="presOf" srcId="{B5F33B04-7B8D-4C19-8B84-E404891D2D32}" destId="{20082711-C40C-4590-A339-D10CC7CED73C}" srcOrd="0" destOrd="0" presId="urn:microsoft.com/office/officeart/2005/8/layout/vList2"/>
    <dgm:cxn modelId="{71CF76D7-2E5B-431F-869A-0AA05BC0A803}" type="presOf" srcId="{88A3BCB7-385F-492C-A0B7-4FC8812E2D3D}" destId="{2D83BF31-4723-41B6-9744-1C4FA6AC533C}" srcOrd="0" destOrd="0" presId="urn:microsoft.com/office/officeart/2005/8/layout/vList2"/>
    <dgm:cxn modelId="{E4802615-C4C3-4DF8-86B5-8ECFA7B11807}" type="presOf" srcId="{38E5FA3E-C31B-47BB-A4A9-5BDD0F8BCF4A}" destId="{564C6E11-BFC7-424E-8E48-15C418D7022C}" srcOrd="0" destOrd="0" presId="urn:microsoft.com/office/officeart/2005/8/layout/vList2"/>
    <dgm:cxn modelId="{6893EA0F-FC80-4C8B-A723-14F3A596332E}" srcId="{6061F734-AD7D-4AA5-8BFD-4D65080C6C13}" destId="{9E1062DD-6313-4CB1-A252-7F8C48C32CFF}" srcOrd="2" destOrd="0" parTransId="{C1B51564-16D6-44CE-9C68-E0575C441A1A}" sibTransId="{AB90111F-9107-4A2F-ABC2-6E92199C2C9A}"/>
    <dgm:cxn modelId="{3D011295-598E-42E2-8946-AE040A39D056}" srcId="{6061F734-AD7D-4AA5-8BFD-4D65080C6C13}" destId="{AC23CFFB-1B5A-4CE1-97AD-5C6567CBCE87}" srcOrd="1" destOrd="0" parTransId="{0C0C3644-0F49-4384-A0C6-F2B96F15096F}" sibTransId="{D206BCE4-125C-4440-A651-C44E9B6968ED}"/>
    <dgm:cxn modelId="{F0217CA2-BEE1-4E88-BB78-3F882E3F73ED}" srcId="{6061F734-AD7D-4AA5-8BFD-4D65080C6C13}" destId="{B5F33B04-7B8D-4C19-8B84-E404891D2D32}" srcOrd="0" destOrd="0" parTransId="{3978B9CB-A09A-40BB-B0F0-513EF88D7D3B}" sibTransId="{A90DC177-D4B8-40A2-98B8-AB9E8B10FE60}"/>
    <dgm:cxn modelId="{350CCC20-694E-4FE6-A28E-C0EAA493D925}" type="presOf" srcId="{6061F734-AD7D-4AA5-8BFD-4D65080C6C13}" destId="{81577047-AD05-40D4-BCF7-330BF53BCCE7}" srcOrd="0" destOrd="0" presId="urn:microsoft.com/office/officeart/2005/8/layout/vList2"/>
    <dgm:cxn modelId="{CD5D81BA-1158-4FE6-82BC-B0360D4A1FB0}" srcId="{6061F734-AD7D-4AA5-8BFD-4D65080C6C13}" destId="{5A7F2FD1-FE2B-4699-B2CC-7240C4C3A171}" srcOrd="5" destOrd="0" parTransId="{9AB8BC16-1249-4695-890C-9CF93C7D928A}" sibTransId="{38398B73-4283-4939-913F-B6F19650F848}"/>
    <dgm:cxn modelId="{E8DCA234-7CC8-48D3-BB33-3EEE81DED099}" type="presParOf" srcId="{81577047-AD05-40D4-BCF7-330BF53BCCE7}" destId="{20082711-C40C-4590-A339-D10CC7CED73C}" srcOrd="0" destOrd="0" presId="urn:microsoft.com/office/officeart/2005/8/layout/vList2"/>
    <dgm:cxn modelId="{599FD39D-D75F-43E5-9125-EF6E4D4626F9}" type="presParOf" srcId="{81577047-AD05-40D4-BCF7-330BF53BCCE7}" destId="{980AC16E-406D-40D6-AB67-8BB807684DA6}" srcOrd="1" destOrd="0" presId="urn:microsoft.com/office/officeart/2005/8/layout/vList2"/>
    <dgm:cxn modelId="{F56E58F6-79B6-41BB-AE8A-8637E8CEA470}" type="presParOf" srcId="{81577047-AD05-40D4-BCF7-330BF53BCCE7}" destId="{A48D418A-6D0A-472C-BEC4-CEA55BF50394}" srcOrd="2" destOrd="0" presId="urn:microsoft.com/office/officeart/2005/8/layout/vList2"/>
    <dgm:cxn modelId="{7117592A-C10F-4FA1-A6C7-FF936B1D8858}" type="presParOf" srcId="{81577047-AD05-40D4-BCF7-330BF53BCCE7}" destId="{79BF8BA4-CF8D-443F-8D6F-E6146B460540}" srcOrd="3" destOrd="0" presId="urn:microsoft.com/office/officeart/2005/8/layout/vList2"/>
    <dgm:cxn modelId="{F52414CF-754B-4F9B-A661-B184C1741123}" type="presParOf" srcId="{81577047-AD05-40D4-BCF7-330BF53BCCE7}" destId="{3EBD3B1D-092F-45F2-B0E6-EBB61010CD65}" srcOrd="4" destOrd="0" presId="urn:microsoft.com/office/officeart/2005/8/layout/vList2"/>
    <dgm:cxn modelId="{B17BD2DE-4159-44E3-A43B-BAF423FB9ECD}" type="presParOf" srcId="{81577047-AD05-40D4-BCF7-330BF53BCCE7}" destId="{5E3D8911-511D-4F57-B0E7-C21E97C2557B}" srcOrd="5" destOrd="0" presId="urn:microsoft.com/office/officeart/2005/8/layout/vList2"/>
    <dgm:cxn modelId="{63752A00-4AB3-4529-991C-0BE16BEC40B8}" type="presParOf" srcId="{81577047-AD05-40D4-BCF7-330BF53BCCE7}" destId="{2D83BF31-4723-41B6-9744-1C4FA6AC533C}" srcOrd="6" destOrd="0" presId="urn:microsoft.com/office/officeart/2005/8/layout/vList2"/>
    <dgm:cxn modelId="{ADA168B8-640A-4997-8E22-FD6BBAF4CD99}" type="presParOf" srcId="{81577047-AD05-40D4-BCF7-330BF53BCCE7}" destId="{047F85BB-ED38-4DBD-8E65-92678192ED6E}" srcOrd="7" destOrd="0" presId="urn:microsoft.com/office/officeart/2005/8/layout/vList2"/>
    <dgm:cxn modelId="{A32DA08A-3867-46D9-9BDA-E7702BBA3331}" type="presParOf" srcId="{81577047-AD05-40D4-BCF7-330BF53BCCE7}" destId="{564C6E11-BFC7-424E-8E48-15C418D7022C}" srcOrd="8" destOrd="0" presId="urn:microsoft.com/office/officeart/2005/8/layout/vList2"/>
    <dgm:cxn modelId="{9742C864-640A-44A2-98AF-141CB5188F79}" type="presParOf" srcId="{81577047-AD05-40D4-BCF7-330BF53BCCE7}" destId="{11055C7B-38F8-4D88-940A-0D8951DCFF51}" srcOrd="9" destOrd="0" presId="urn:microsoft.com/office/officeart/2005/8/layout/vList2"/>
    <dgm:cxn modelId="{6F49D52B-5C34-4821-8DF1-8BBB6AA044EF}" type="presParOf" srcId="{81577047-AD05-40D4-BCF7-330BF53BCCE7}" destId="{5898B2E4-DE67-40DE-B60B-BA828F221097}"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154C3B-631D-4CFB-886B-4539A738F088}"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IN"/>
        </a:p>
      </dgm:t>
    </dgm:pt>
    <dgm:pt modelId="{6E71CE78-9593-4438-BE95-EC827435889D}">
      <dgm:prSet phldrT="[Text]" custT="1"/>
      <dgm:spPr/>
      <dgm:t>
        <a:bodyPr/>
        <a:lstStyle/>
        <a:p>
          <a:r>
            <a:rPr lang="en-IN" sz="3600" dirty="0" smtClean="0"/>
            <a:t>Non-surgical periodontal therapy</a:t>
          </a:r>
          <a:endParaRPr lang="en-IN" sz="3600" dirty="0"/>
        </a:p>
      </dgm:t>
    </dgm:pt>
    <dgm:pt modelId="{DF82A397-4B28-4F03-B052-70E818D13B5B}" type="parTrans" cxnId="{9481D8E0-4372-4CAD-B6DB-F9397BE89144}">
      <dgm:prSet/>
      <dgm:spPr/>
      <dgm:t>
        <a:bodyPr/>
        <a:lstStyle/>
        <a:p>
          <a:endParaRPr lang="en-IN"/>
        </a:p>
      </dgm:t>
    </dgm:pt>
    <dgm:pt modelId="{D4587A9C-1CC2-4059-BDC9-82862634D3C3}" type="sibTrans" cxnId="{9481D8E0-4372-4CAD-B6DB-F9397BE89144}">
      <dgm:prSet/>
      <dgm:spPr/>
      <dgm:t>
        <a:bodyPr/>
        <a:lstStyle/>
        <a:p>
          <a:endParaRPr lang="en-IN"/>
        </a:p>
      </dgm:t>
    </dgm:pt>
    <dgm:pt modelId="{30CE8B7F-308C-4F7B-8890-C54B690F71C8}">
      <dgm:prSet custT="1"/>
      <dgm:spPr/>
      <dgm:t>
        <a:bodyPr/>
        <a:lstStyle/>
        <a:p>
          <a:r>
            <a:rPr lang="en-IN" sz="3600" dirty="0" smtClean="0"/>
            <a:t>Surgical therapy</a:t>
          </a:r>
          <a:endParaRPr lang="en-IN" sz="3600" dirty="0"/>
        </a:p>
      </dgm:t>
    </dgm:pt>
    <dgm:pt modelId="{1B342D24-5576-406C-92AE-7BC987720ADF}" type="parTrans" cxnId="{DF6F1106-FDFE-42B1-9E2D-1F8C673DBE93}">
      <dgm:prSet/>
      <dgm:spPr/>
      <dgm:t>
        <a:bodyPr/>
        <a:lstStyle/>
        <a:p>
          <a:endParaRPr lang="en-IN"/>
        </a:p>
      </dgm:t>
    </dgm:pt>
    <dgm:pt modelId="{AD62CAB5-9EF6-47D9-A71E-52AC297E1742}" type="sibTrans" cxnId="{DF6F1106-FDFE-42B1-9E2D-1F8C673DBE93}">
      <dgm:prSet/>
      <dgm:spPr/>
      <dgm:t>
        <a:bodyPr/>
        <a:lstStyle/>
        <a:p>
          <a:endParaRPr lang="en-IN"/>
        </a:p>
      </dgm:t>
    </dgm:pt>
    <dgm:pt modelId="{30E4C19E-779E-4873-A083-E7BD51D00907}" type="pres">
      <dgm:prSet presAssocID="{AA154C3B-631D-4CFB-886B-4539A738F088}" presName="linear" presStyleCnt="0">
        <dgm:presLayoutVars>
          <dgm:animLvl val="lvl"/>
          <dgm:resizeHandles val="exact"/>
        </dgm:presLayoutVars>
      </dgm:prSet>
      <dgm:spPr/>
      <dgm:t>
        <a:bodyPr/>
        <a:lstStyle/>
        <a:p>
          <a:endParaRPr lang="en-IN"/>
        </a:p>
      </dgm:t>
    </dgm:pt>
    <dgm:pt modelId="{8E1905BA-89A3-4EB5-8724-3BE508C711BE}" type="pres">
      <dgm:prSet presAssocID="{6E71CE78-9593-4438-BE95-EC827435889D}" presName="parentText" presStyleLbl="node1" presStyleIdx="0" presStyleCnt="2">
        <dgm:presLayoutVars>
          <dgm:chMax val="0"/>
          <dgm:bulletEnabled val="1"/>
        </dgm:presLayoutVars>
      </dgm:prSet>
      <dgm:spPr/>
      <dgm:t>
        <a:bodyPr/>
        <a:lstStyle/>
        <a:p>
          <a:endParaRPr lang="en-IN"/>
        </a:p>
      </dgm:t>
    </dgm:pt>
    <dgm:pt modelId="{B1C1845F-6487-4718-B57E-63476E405C10}" type="pres">
      <dgm:prSet presAssocID="{D4587A9C-1CC2-4059-BDC9-82862634D3C3}" presName="spacer" presStyleCnt="0"/>
      <dgm:spPr/>
    </dgm:pt>
    <dgm:pt modelId="{AD4DC8FC-7BF7-45A1-A3DA-0C22C7F38504}" type="pres">
      <dgm:prSet presAssocID="{30CE8B7F-308C-4F7B-8890-C54B690F71C8}" presName="parentText" presStyleLbl="node1" presStyleIdx="1" presStyleCnt="2">
        <dgm:presLayoutVars>
          <dgm:chMax val="0"/>
          <dgm:bulletEnabled val="1"/>
        </dgm:presLayoutVars>
      </dgm:prSet>
      <dgm:spPr/>
      <dgm:t>
        <a:bodyPr/>
        <a:lstStyle/>
        <a:p>
          <a:endParaRPr lang="en-IN"/>
        </a:p>
      </dgm:t>
    </dgm:pt>
  </dgm:ptLst>
  <dgm:cxnLst>
    <dgm:cxn modelId="{DF6F1106-FDFE-42B1-9E2D-1F8C673DBE93}" srcId="{AA154C3B-631D-4CFB-886B-4539A738F088}" destId="{30CE8B7F-308C-4F7B-8890-C54B690F71C8}" srcOrd="1" destOrd="0" parTransId="{1B342D24-5576-406C-92AE-7BC987720ADF}" sibTransId="{AD62CAB5-9EF6-47D9-A71E-52AC297E1742}"/>
    <dgm:cxn modelId="{9481D8E0-4372-4CAD-B6DB-F9397BE89144}" srcId="{AA154C3B-631D-4CFB-886B-4539A738F088}" destId="{6E71CE78-9593-4438-BE95-EC827435889D}" srcOrd="0" destOrd="0" parTransId="{DF82A397-4B28-4F03-B052-70E818D13B5B}" sibTransId="{D4587A9C-1CC2-4059-BDC9-82862634D3C3}"/>
    <dgm:cxn modelId="{C924276A-BC7D-4E3B-9D98-0AF0763E5610}" type="presOf" srcId="{30CE8B7F-308C-4F7B-8890-C54B690F71C8}" destId="{AD4DC8FC-7BF7-45A1-A3DA-0C22C7F38504}" srcOrd="0" destOrd="0" presId="urn:microsoft.com/office/officeart/2005/8/layout/vList2"/>
    <dgm:cxn modelId="{5CFC8DF4-2CF3-4D24-9D49-8E90C6ECF890}" type="presOf" srcId="{6E71CE78-9593-4438-BE95-EC827435889D}" destId="{8E1905BA-89A3-4EB5-8724-3BE508C711BE}" srcOrd="0" destOrd="0" presId="urn:microsoft.com/office/officeart/2005/8/layout/vList2"/>
    <dgm:cxn modelId="{040E66BC-82D1-4888-9CD7-5AB0851A484B}" type="presOf" srcId="{AA154C3B-631D-4CFB-886B-4539A738F088}" destId="{30E4C19E-779E-4873-A083-E7BD51D00907}" srcOrd="0" destOrd="0" presId="urn:microsoft.com/office/officeart/2005/8/layout/vList2"/>
    <dgm:cxn modelId="{D6C83D9D-EDA6-4319-9C91-6D9105317894}" type="presParOf" srcId="{30E4C19E-779E-4873-A083-E7BD51D00907}" destId="{8E1905BA-89A3-4EB5-8724-3BE508C711BE}" srcOrd="0" destOrd="0" presId="urn:microsoft.com/office/officeart/2005/8/layout/vList2"/>
    <dgm:cxn modelId="{1228C6B8-8681-44B8-B990-E7AA65DF42F7}" type="presParOf" srcId="{30E4C19E-779E-4873-A083-E7BD51D00907}" destId="{B1C1845F-6487-4718-B57E-63476E405C10}" srcOrd="1" destOrd="0" presId="urn:microsoft.com/office/officeart/2005/8/layout/vList2"/>
    <dgm:cxn modelId="{30739BB9-5906-4455-A587-6E3CDF25D705}" type="presParOf" srcId="{30E4C19E-779E-4873-A083-E7BD51D00907}" destId="{AD4DC8FC-7BF7-45A1-A3DA-0C22C7F38504}"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90DBC9-AE17-4E03-9CDE-A2B1EA7DF586}"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IN"/>
        </a:p>
      </dgm:t>
    </dgm:pt>
    <dgm:pt modelId="{FA113CF7-0FE9-4001-850C-E6FCCCD255B8}">
      <dgm:prSet phldrT="[Text]"/>
      <dgm:spPr/>
      <dgm:t>
        <a:bodyPr/>
        <a:lstStyle/>
        <a:p>
          <a:r>
            <a:rPr lang="en-IN" dirty="0" smtClean="0"/>
            <a:t>Mechanical therapy</a:t>
          </a:r>
          <a:endParaRPr lang="en-IN" dirty="0"/>
        </a:p>
      </dgm:t>
    </dgm:pt>
    <dgm:pt modelId="{FD354B14-64D3-4AD9-81DC-CD5E404DBC5C}" type="parTrans" cxnId="{FFF78329-A876-4D7C-BDC2-F1B2B095D4F7}">
      <dgm:prSet/>
      <dgm:spPr/>
      <dgm:t>
        <a:bodyPr/>
        <a:lstStyle/>
        <a:p>
          <a:endParaRPr lang="en-IN"/>
        </a:p>
      </dgm:t>
    </dgm:pt>
    <dgm:pt modelId="{A8E0E42B-D848-44FB-9D3B-2E75C92CA75B}" type="sibTrans" cxnId="{FFF78329-A876-4D7C-BDC2-F1B2B095D4F7}">
      <dgm:prSet/>
      <dgm:spPr/>
      <dgm:t>
        <a:bodyPr/>
        <a:lstStyle/>
        <a:p>
          <a:endParaRPr lang="en-IN"/>
        </a:p>
      </dgm:t>
    </dgm:pt>
    <dgm:pt modelId="{7934CA4F-67A1-4B9A-A5D5-8AD12BE2006D}">
      <dgm:prSet phldrT="[Text]"/>
      <dgm:spPr/>
      <dgm:t>
        <a:bodyPr/>
        <a:lstStyle/>
        <a:p>
          <a:r>
            <a:rPr lang="en-IN" dirty="0" smtClean="0"/>
            <a:t>Systemic antibiotics</a:t>
          </a:r>
          <a:endParaRPr lang="en-IN" dirty="0"/>
        </a:p>
      </dgm:t>
    </dgm:pt>
    <dgm:pt modelId="{1F390496-C457-4019-8347-C4894694FE05}" type="parTrans" cxnId="{FB2EF215-F4DD-4FEC-9DA7-082B86168AB7}">
      <dgm:prSet/>
      <dgm:spPr/>
      <dgm:t>
        <a:bodyPr/>
        <a:lstStyle/>
        <a:p>
          <a:endParaRPr lang="en-IN"/>
        </a:p>
      </dgm:t>
    </dgm:pt>
    <dgm:pt modelId="{5F03A101-893A-415A-8397-64D3F3CC96DA}" type="sibTrans" cxnId="{FB2EF215-F4DD-4FEC-9DA7-082B86168AB7}">
      <dgm:prSet/>
      <dgm:spPr/>
      <dgm:t>
        <a:bodyPr/>
        <a:lstStyle/>
        <a:p>
          <a:endParaRPr lang="en-IN"/>
        </a:p>
      </dgm:t>
    </dgm:pt>
    <dgm:pt modelId="{A11B718B-48D5-492E-8A1B-4C406A06B60C}">
      <dgm:prSet/>
      <dgm:spPr/>
      <dgm:t>
        <a:bodyPr/>
        <a:lstStyle/>
        <a:p>
          <a:r>
            <a:rPr lang="en-IN" smtClean="0"/>
            <a:t>Subgingival irrigation</a:t>
          </a:r>
          <a:endParaRPr lang="en-IN"/>
        </a:p>
      </dgm:t>
    </dgm:pt>
    <dgm:pt modelId="{C4BCBF0D-EC1A-4559-8B65-ED2E4DA2714F}" type="parTrans" cxnId="{0D119C1B-94EB-4375-B58B-FD40DBC08FF2}">
      <dgm:prSet/>
      <dgm:spPr/>
      <dgm:t>
        <a:bodyPr/>
        <a:lstStyle/>
        <a:p>
          <a:endParaRPr lang="en-IN"/>
        </a:p>
      </dgm:t>
    </dgm:pt>
    <dgm:pt modelId="{26CE934E-F21F-42CA-A49C-A43BF1759D1B}" type="sibTrans" cxnId="{0D119C1B-94EB-4375-B58B-FD40DBC08FF2}">
      <dgm:prSet/>
      <dgm:spPr/>
      <dgm:t>
        <a:bodyPr/>
        <a:lstStyle/>
        <a:p>
          <a:endParaRPr lang="en-IN"/>
        </a:p>
      </dgm:t>
    </dgm:pt>
    <dgm:pt modelId="{D2078259-91EC-4E90-9491-CD324445F59D}">
      <dgm:prSet/>
      <dgm:spPr/>
      <dgm:t>
        <a:bodyPr/>
        <a:lstStyle/>
        <a:p>
          <a:r>
            <a:rPr lang="en-IN" smtClean="0"/>
            <a:t>Local drug delivery</a:t>
          </a:r>
          <a:endParaRPr lang="en-IN"/>
        </a:p>
      </dgm:t>
    </dgm:pt>
    <dgm:pt modelId="{67CE6A1C-61F2-4DEF-978F-8BF8C101ED5B}" type="parTrans" cxnId="{37338D3F-4705-4F58-B989-A09F5C31E69C}">
      <dgm:prSet/>
      <dgm:spPr/>
      <dgm:t>
        <a:bodyPr/>
        <a:lstStyle/>
        <a:p>
          <a:endParaRPr lang="en-IN"/>
        </a:p>
      </dgm:t>
    </dgm:pt>
    <dgm:pt modelId="{17C1BE61-F842-4CAA-AAAD-E67A6D4B2907}" type="sibTrans" cxnId="{37338D3F-4705-4F58-B989-A09F5C31E69C}">
      <dgm:prSet/>
      <dgm:spPr/>
      <dgm:t>
        <a:bodyPr/>
        <a:lstStyle/>
        <a:p>
          <a:endParaRPr lang="en-IN"/>
        </a:p>
      </dgm:t>
    </dgm:pt>
    <dgm:pt modelId="{9025D635-EF58-4692-BC20-5D7731A425E1}">
      <dgm:prSet/>
      <dgm:spPr/>
      <dgm:t>
        <a:bodyPr/>
        <a:lstStyle/>
        <a:p>
          <a:r>
            <a:rPr lang="en-IN" smtClean="0"/>
            <a:t>Host modulation therapy</a:t>
          </a:r>
          <a:endParaRPr lang="en-IN"/>
        </a:p>
      </dgm:t>
    </dgm:pt>
    <dgm:pt modelId="{B6634729-DFA7-4148-BE18-7386E28D7FEC}" type="parTrans" cxnId="{0EF634F1-7B65-4827-965C-90E0C5749B4E}">
      <dgm:prSet/>
      <dgm:spPr/>
      <dgm:t>
        <a:bodyPr/>
        <a:lstStyle/>
        <a:p>
          <a:endParaRPr lang="en-IN"/>
        </a:p>
      </dgm:t>
    </dgm:pt>
    <dgm:pt modelId="{D619B340-39DD-4540-92C7-778D3D5397D6}" type="sibTrans" cxnId="{0EF634F1-7B65-4827-965C-90E0C5749B4E}">
      <dgm:prSet/>
      <dgm:spPr/>
      <dgm:t>
        <a:bodyPr/>
        <a:lstStyle/>
        <a:p>
          <a:endParaRPr lang="en-IN"/>
        </a:p>
      </dgm:t>
    </dgm:pt>
    <dgm:pt modelId="{04180C2E-1A08-4EB4-A629-16C034584A80}" type="pres">
      <dgm:prSet presAssocID="{3790DBC9-AE17-4E03-9CDE-A2B1EA7DF586}" presName="linear" presStyleCnt="0">
        <dgm:presLayoutVars>
          <dgm:animLvl val="lvl"/>
          <dgm:resizeHandles val="exact"/>
        </dgm:presLayoutVars>
      </dgm:prSet>
      <dgm:spPr/>
      <dgm:t>
        <a:bodyPr/>
        <a:lstStyle/>
        <a:p>
          <a:endParaRPr lang="en-IN"/>
        </a:p>
      </dgm:t>
    </dgm:pt>
    <dgm:pt modelId="{AD6A88B1-A681-4DCC-8EF9-F2884567C0FA}" type="pres">
      <dgm:prSet presAssocID="{FA113CF7-0FE9-4001-850C-E6FCCCD255B8}" presName="parentText" presStyleLbl="node1" presStyleIdx="0" presStyleCnt="5">
        <dgm:presLayoutVars>
          <dgm:chMax val="0"/>
          <dgm:bulletEnabled val="1"/>
        </dgm:presLayoutVars>
      </dgm:prSet>
      <dgm:spPr/>
      <dgm:t>
        <a:bodyPr/>
        <a:lstStyle/>
        <a:p>
          <a:endParaRPr lang="en-IN"/>
        </a:p>
      </dgm:t>
    </dgm:pt>
    <dgm:pt modelId="{62647BFA-8C8E-481F-AF55-1C47B52E9AEB}" type="pres">
      <dgm:prSet presAssocID="{A8E0E42B-D848-44FB-9D3B-2E75C92CA75B}" presName="spacer" presStyleCnt="0"/>
      <dgm:spPr/>
    </dgm:pt>
    <dgm:pt modelId="{66867EBB-2A67-40BA-ACF9-E87ABC2BEC67}" type="pres">
      <dgm:prSet presAssocID="{A11B718B-48D5-492E-8A1B-4C406A06B60C}" presName="parentText" presStyleLbl="node1" presStyleIdx="1" presStyleCnt="5">
        <dgm:presLayoutVars>
          <dgm:chMax val="0"/>
          <dgm:bulletEnabled val="1"/>
        </dgm:presLayoutVars>
      </dgm:prSet>
      <dgm:spPr/>
      <dgm:t>
        <a:bodyPr/>
        <a:lstStyle/>
        <a:p>
          <a:endParaRPr lang="en-IN"/>
        </a:p>
      </dgm:t>
    </dgm:pt>
    <dgm:pt modelId="{18BB6078-14B0-4CC3-8C16-72C748E9DD10}" type="pres">
      <dgm:prSet presAssocID="{26CE934E-F21F-42CA-A49C-A43BF1759D1B}" presName="spacer" presStyleCnt="0"/>
      <dgm:spPr/>
    </dgm:pt>
    <dgm:pt modelId="{E596AA41-7466-4E76-82DA-25B341F82C4E}" type="pres">
      <dgm:prSet presAssocID="{7934CA4F-67A1-4B9A-A5D5-8AD12BE2006D}" presName="parentText" presStyleLbl="node1" presStyleIdx="2" presStyleCnt="5">
        <dgm:presLayoutVars>
          <dgm:chMax val="0"/>
          <dgm:bulletEnabled val="1"/>
        </dgm:presLayoutVars>
      </dgm:prSet>
      <dgm:spPr/>
      <dgm:t>
        <a:bodyPr/>
        <a:lstStyle/>
        <a:p>
          <a:endParaRPr lang="en-IN"/>
        </a:p>
      </dgm:t>
    </dgm:pt>
    <dgm:pt modelId="{252B772B-523A-4800-8DA5-33A98E7FFE07}" type="pres">
      <dgm:prSet presAssocID="{5F03A101-893A-415A-8397-64D3F3CC96DA}" presName="spacer" presStyleCnt="0"/>
      <dgm:spPr/>
    </dgm:pt>
    <dgm:pt modelId="{B2B4840A-6106-4B5E-924C-17733961CE4F}" type="pres">
      <dgm:prSet presAssocID="{D2078259-91EC-4E90-9491-CD324445F59D}" presName="parentText" presStyleLbl="node1" presStyleIdx="3" presStyleCnt="5">
        <dgm:presLayoutVars>
          <dgm:chMax val="0"/>
          <dgm:bulletEnabled val="1"/>
        </dgm:presLayoutVars>
      </dgm:prSet>
      <dgm:spPr/>
      <dgm:t>
        <a:bodyPr/>
        <a:lstStyle/>
        <a:p>
          <a:endParaRPr lang="en-IN"/>
        </a:p>
      </dgm:t>
    </dgm:pt>
    <dgm:pt modelId="{72ED5998-9B45-44FB-AEC5-02AA4C96786F}" type="pres">
      <dgm:prSet presAssocID="{17C1BE61-F842-4CAA-AAAD-E67A6D4B2907}" presName="spacer" presStyleCnt="0"/>
      <dgm:spPr/>
    </dgm:pt>
    <dgm:pt modelId="{EF77A0C6-8C1A-4CA3-AA3D-AE49A5BAFBE9}" type="pres">
      <dgm:prSet presAssocID="{9025D635-EF58-4692-BC20-5D7731A425E1}" presName="parentText" presStyleLbl="node1" presStyleIdx="4" presStyleCnt="5">
        <dgm:presLayoutVars>
          <dgm:chMax val="0"/>
          <dgm:bulletEnabled val="1"/>
        </dgm:presLayoutVars>
      </dgm:prSet>
      <dgm:spPr/>
      <dgm:t>
        <a:bodyPr/>
        <a:lstStyle/>
        <a:p>
          <a:endParaRPr lang="en-IN"/>
        </a:p>
      </dgm:t>
    </dgm:pt>
  </dgm:ptLst>
  <dgm:cxnLst>
    <dgm:cxn modelId="{FB2EF215-F4DD-4FEC-9DA7-082B86168AB7}" srcId="{3790DBC9-AE17-4E03-9CDE-A2B1EA7DF586}" destId="{7934CA4F-67A1-4B9A-A5D5-8AD12BE2006D}" srcOrd="2" destOrd="0" parTransId="{1F390496-C457-4019-8347-C4894694FE05}" sibTransId="{5F03A101-893A-415A-8397-64D3F3CC96DA}"/>
    <dgm:cxn modelId="{A4C4F79B-9160-41D9-A8D4-0A4421EDE7C5}" type="presOf" srcId="{A11B718B-48D5-492E-8A1B-4C406A06B60C}" destId="{66867EBB-2A67-40BA-ACF9-E87ABC2BEC67}" srcOrd="0" destOrd="0" presId="urn:microsoft.com/office/officeart/2005/8/layout/vList2"/>
    <dgm:cxn modelId="{D78E1FAB-3FBF-4418-8C61-5E7C8601C2BD}" type="presOf" srcId="{9025D635-EF58-4692-BC20-5D7731A425E1}" destId="{EF77A0C6-8C1A-4CA3-AA3D-AE49A5BAFBE9}" srcOrd="0" destOrd="0" presId="urn:microsoft.com/office/officeart/2005/8/layout/vList2"/>
    <dgm:cxn modelId="{0D119C1B-94EB-4375-B58B-FD40DBC08FF2}" srcId="{3790DBC9-AE17-4E03-9CDE-A2B1EA7DF586}" destId="{A11B718B-48D5-492E-8A1B-4C406A06B60C}" srcOrd="1" destOrd="0" parTransId="{C4BCBF0D-EC1A-4559-8B65-ED2E4DA2714F}" sibTransId="{26CE934E-F21F-42CA-A49C-A43BF1759D1B}"/>
    <dgm:cxn modelId="{3F134F6E-504A-4E7D-8825-FAC9F3F0C5BE}" type="presOf" srcId="{3790DBC9-AE17-4E03-9CDE-A2B1EA7DF586}" destId="{04180C2E-1A08-4EB4-A629-16C034584A80}" srcOrd="0" destOrd="0" presId="urn:microsoft.com/office/officeart/2005/8/layout/vList2"/>
    <dgm:cxn modelId="{15E24B26-3422-45B7-887A-A500D9F91562}" type="presOf" srcId="{FA113CF7-0FE9-4001-850C-E6FCCCD255B8}" destId="{AD6A88B1-A681-4DCC-8EF9-F2884567C0FA}" srcOrd="0" destOrd="0" presId="urn:microsoft.com/office/officeart/2005/8/layout/vList2"/>
    <dgm:cxn modelId="{37338D3F-4705-4F58-B989-A09F5C31E69C}" srcId="{3790DBC9-AE17-4E03-9CDE-A2B1EA7DF586}" destId="{D2078259-91EC-4E90-9491-CD324445F59D}" srcOrd="3" destOrd="0" parTransId="{67CE6A1C-61F2-4DEF-978F-8BF8C101ED5B}" sibTransId="{17C1BE61-F842-4CAA-AAAD-E67A6D4B2907}"/>
    <dgm:cxn modelId="{78A4EA05-944E-4A90-9C9D-D95E4947E20E}" type="presOf" srcId="{7934CA4F-67A1-4B9A-A5D5-8AD12BE2006D}" destId="{E596AA41-7466-4E76-82DA-25B341F82C4E}" srcOrd="0" destOrd="0" presId="urn:microsoft.com/office/officeart/2005/8/layout/vList2"/>
    <dgm:cxn modelId="{FFF78329-A876-4D7C-BDC2-F1B2B095D4F7}" srcId="{3790DBC9-AE17-4E03-9CDE-A2B1EA7DF586}" destId="{FA113CF7-0FE9-4001-850C-E6FCCCD255B8}" srcOrd="0" destOrd="0" parTransId="{FD354B14-64D3-4AD9-81DC-CD5E404DBC5C}" sibTransId="{A8E0E42B-D848-44FB-9D3B-2E75C92CA75B}"/>
    <dgm:cxn modelId="{98F0A082-5747-41E8-91BD-AC2A20B58F2C}" type="presOf" srcId="{D2078259-91EC-4E90-9491-CD324445F59D}" destId="{B2B4840A-6106-4B5E-924C-17733961CE4F}" srcOrd="0" destOrd="0" presId="urn:microsoft.com/office/officeart/2005/8/layout/vList2"/>
    <dgm:cxn modelId="{0EF634F1-7B65-4827-965C-90E0C5749B4E}" srcId="{3790DBC9-AE17-4E03-9CDE-A2B1EA7DF586}" destId="{9025D635-EF58-4692-BC20-5D7731A425E1}" srcOrd="4" destOrd="0" parTransId="{B6634729-DFA7-4148-BE18-7386E28D7FEC}" sibTransId="{D619B340-39DD-4540-92C7-778D3D5397D6}"/>
    <dgm:cxn modelId="{BAA590DC-CB05-4190-9E2B-62D09C66D68F}" type="presParOf" srcId="{04180C2E-1A08-4EB4-A629-16C034584A80}" destId="{AD6A88B1-A681-4DCC-8EF9-F2884567C0FA}" srcOrd="0" destOrd="0" presId="urn:microsoft.com/office/officeart/2005/8/layout/vList2"/>
    <dgm:cxn modelId="{5E6D58FA-4208-4135-B84D-1DA88783874F}" type="presParOf" srcId="{04180C2E-1A08-4EB4-A629-16C034584A80}" destId="{62647BFA-8C8E-481F-AF55-1C47B52E9AEB}" srcOrd="1" destOrd="0" presId="urn:microsoft.com/office/officeart/2005/8/layout/vList2"/>
    <dgm:cxn modelId="{798950F9-6060-48C7-88C9-2487171976AA}" type="presParOf" srcId="{04180C2E-1A08-4EB4-A629-16C034584A80}" destId="{66867EBB-2A67-40BA-ACF9-E87ABC2BEC67}" srcOrd="2" destOrd="0" presId="urn:microsoft.com/office/officeart/2005/8/layout/vList2"/>
    <dgm:cxn modelId="{4A75F6BF-A708-4467-826C-963BD56E002F}" type="presParOf" srcId="{04180C2E-1A08-4EB4-A629-16C034584A80}" destId="{18BB6078-14B0-4CC3-8C16-72C748E9DD10}" srcOrd="3" destOrd="0" presId="urn:microsoft.com/office/officeart/2005/8/layout/vList2"/>
    <dgm:cxn modelId="{4027AC5E-C5AB-4345-9713-09DF7C915D6A}" type="presParOf" srcId="{04180C2E-1A08-4EB4-A629-16C034584A80}" destId="{E596AA41-7466-4E76-82DA-25B341F82C4E}" srcOrd="4" destOrd="0" presId="urn:microsoft.com/office/officeart/2005/8/layout/vList2"/>
    <dgm:cxn modelId="{23E4B579-1793-485A-BA3E-9315C1E33EF7}" type="presParOf" srcId="{04180C2E-1A08-4EB4-A629-16C034584A80}" destId="{252B772B-523A-4800-8DA5-33A98E7FFE07}" srcOrd="5" destOrd="0" presId="urn:microsoft.com/office/officeart/2005/8/layout/vList2"/>
    <dgm:cxn modelId="{7BBBD046-31DE-4C59-AD6D-0EAD81D99CAD}" type="presParOf" srcId="{04180C2E-1A08-4EB4-A629-16C034584A80}" destId="{B2B4840A-6106-4B5E-924C-17733961CE4F}" srcOrd="6" destOrd="0" presId="urn:microsoft.com/office/officeart/2005/8/layout/vList2"/>
    <dgm:cxn modelId="{CA5874E0-9A22-4281-8BC0-13B2090BB9E2}" type="presParOf" srcId="{04180C2E-1A08-4EB4-A629-16C034584A80}" destId="{72ED5998-9B45-44FB-AEC5-02AA4C96786F}" srcOrd="7" destOrd="0" presId="urn:microsoft.com/office/officeart/2005/8/layout/vList2"/>
    <dgm:cxn modelId="{657D34D8-A56B-4000-8A7F-ABB83C1C046F}" type="presParOf" srcId="{04180C2E-1A08-4EB4-A629-16C034584A80}" destId="{EF77A0C6-8C1A-4CA3-AA3D-AE49A5BAFBE9}"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C106A7-EA36-40C2-B4DE-82F35721C2DB}"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IN"/>
        </a:p>
      </dgm:t>
    </dgm:pt>
    <dgm:pt modelId="{58A91333-F1B4-4552-B15B-01F8FEB5DD56}">
      <dgm:prSet phldrT="[Text]"/>
      <dgm:spPr/>
      <dgm:t>
        <a:bodyPr/>
        <a:lstStyle/>
        <a:p>
          <a:r>
            <a:rPr lang="en-IN" dirty="0" smtClean="0"/>
            <a:t>additional irrigation of the pockets with 1% </a:t>
          </a:r>
          <a:r>
            <a:rPr lang="en-IN" dirty="0" err="1" smtClean="0"/>
            <a:t>chlorhexidine</a:t>
          </a:r>
          <a:r>
            <a:rPr lang="en-IN" dirty="0" smtClean="0"/>
            <a:t> gel</a:t>
          </a:r>
          <a:endParaRPr lang="en-IN" dirty="0"/>
        </a:p>
      </dgm:t>
    </dgm:pt>
    <dgm:pt modelId="{8C896E3F-C9F1-4B4D-ABBB-13A510E1BB66}" type="parTrans" cxnId="{17F937A9-7CCE-44C6-AA62-E8840DB07AEB}">
      <dgm:prSet/>
      <dgm:spPr/>
      <dgm:t>
        <a:bodyPr/>
        <a:lstStyle/>
        <a:p>
          <a:endParaRPr lang="en-IN"/>
        </a:p>
      </dgm:t>
    </dgm:pt>
    <dgm:pt modelId="{257570C8-B244-4D9D-B5F6-F386BC27559E}" type="sibTrans" cxnId="{17F937A9-7CCE-44C6-AA62-E8840DB07AEB}">
      <dgm:prSet/>
      <dgm:spPr/>
      <dgm:t>
        <a:bodyPr/>
        <a:lstStyle/>
        <a:p>
          <a:endParaRPr lang="en-IN"/>
        </a:p>
      </dgm:t>
    </dgm:pt>
    <dgm:pt modelId="{E681CF9B-524E-4ECD-9F96-A624F726BA0B}">
      <dgm:prSet phldrT="[Text]"/>
      <dgm:spPr/>
      <dgm:t>
        <a:bodyPr/>
        <a:lstStyle/>
        <a:p>
          <a:r>
            <a:rPr lang="en-IN" dirty="0" smtClean="0"/>
            <a:t>use of </a:t>
          </a:r>
          <a:r>
            <a:rPr lang="en-IN" dirty="0" err="1" smtClean="0"/>
            <a:t>chlorhexidine</a:t>
          </a:r>
          <a:r>
            <a:rPr lang="en-IN" dirty="0" smtClean="0"/>
            <a:t> </a:t>
          </a:r>
          <a:r>
            <a:rPr lang="en-IN" dirty="0" err="1" smtClean="0"/>
            <a:t>mouthrinse</a:t>
          </a:r>
          <a:r>
            <a:rPr lang="en-IN" dirty="0" smtClean="0"/>
            <a:t> and spray </a:t>
          </a:r>
          <a:r>
            <a:rPr lang="en-IN" dirty="0" err="1" smtClean="0"/>
            <a:t>chairside</a:t>
          </a:r>
          <a:r>
            <a:rPr lang="en-IN" dirty="0" smtClean="0"/>
            <a:t>  </a:t>
          </a:r>
          <a:endParaRPr lang="en-IN" dirty="0"/>
        </a:p>
      </dgm:t>
    </dgm:pt>
    <dgm:pt modelId="{9794F064-311B-4A81-B8FB-22D777222244}" type="parTrans" cxnId="{CC02D9D3-24F3-4169-98E4-8630FEFF8713}">
      <dgm:prSet/>
      <dgm:spPr/>
      <dgm:t>
        <a:bodyPr/>
        <a:lstStyle/>
        <a:p>
          <a:endParaRPr lang="en-IN"/>
        </a:p>
      </dgm:t>
    </dgm:pt>
    <dgm:pt modelId="{4FACE879-F21B-4785-ADFA-8AE29269FE2B}" type="sibTrans" cxnId="{CC02D9D3-24F3-4169-98E4-8630FEFF8713}">
      <dgm:prSet/>
      <dgm:spPr/>
      <dgm:t>
        <a:bodyPr/>
        <a:lstStyle/>
        <a:p>
          <a:endParaRPr lang="en-IN"/>
        </a:p>
      </dgm:t>
    </dgm:pt>
    <dgm:pt modelId="{063E837C-B78B-4475-A466-DB644C261982}">
      <dgm:prSet phldrT="[Text]"/>
      <dgm:spPr/>
      <dgm:t>
        <a:bodyPr/>
        <a:lstStyle/>
        <a:p>
          <a:r>
            <a:rPr lang="en-IN" dirty="0" smtClean="0"/>
            <a:t>patients’ daily oral hygiene regimen of </a:t>
          </a:r>
          <a:r>
            <a:rPr lang="en-IN" dirty="0" err="1" smtClean="0"/>
            <a:t>chlorhexidine</a:t>
          </a:r>
          <a:r>
            <a:rPr lang="en-IN" dirty="0" smtClean="0"/>
            <a:t> mouthwash</a:t>
          </a:r>
          <a:endParaRPr lang="en-IN" dirty="0"/>
        </a:p>
      </dgm:t>
    </dgm:pt>
    <dgm:pt modelId="{F96FAB31-0436-4693-9564-4C61ACB629C5}" type="parTrans" cxnId="{6F634D0D-BC04-468B-A7DC-60088313066A}">
      <dgm:prSet/>
      <dgm:spPr/>
      <dgm:t>
        <a:bodyPr/>
        <a:lstStyle/>
        <a:p>
          <a:endParaRPr lang="en-IN"/>
        </a:p>
      </dgm:t>
    </dgm:pt>
    <dgm:pt modelId="{9076FC5F-FB72-40E7-BB99-4C951D67F4BB}" type="sibTrans" cxnId="{6F634D0D-BC04-468B-A7DC-60088313066A}">
      <dgm:prSet/>
      <dgm:spPr/>
      <dgm:t>
        <a:bodyPr/>
        <a:lstStyle/>
        <a:p>
          <a:endParaRPr lang="en-IN"/>
        </a:p>
      </dgm:t>
    </dgm:pt>
    <dgm:pt modelId="{B37FB25F-7343-498D-BFE2-12E8EF589ACE}">
      <dgm:prSet phldrT="[Text]"/>
      <dgm:spPr/>
      <dgm:t>
        <a:bodyPr/>
        <a:lstStyle/>
        <a:p>
          <a:r>
            <a:rPr lang="en-IN" dirty="0" smtClean="0"/>
            <a:t>for a period of two months to retard the </a:t>
          </a:r>
          <a:r>
            <a:rPr lang="en-IN" dirty="0" err="1" smtClean="0"/>
            <a:t>recolonisation</a:t>
          </a:r>
          <a:r>
            <a:rPr lang="en-IN" dirty="0" smtClean="0"/>
            <a:t> of the pockets</a:t>
          </a:r>
          <a:endParaRPr lang="en-IN" dirty="0"/>
        </a:p>
      </dgm:t>
    </dgm:pt>
    <dgm:pt modelId="{7A8F5F53-1DA2-454B-8461-A4557DCF84EC}" type="parTrans" cxnId="{D0F7EE3D-98E7-4B09-82A9-F952E0491D2C}">
      <dgm:prSet/>
      <dgm:spPr/>
      <dgm:t>
        <a:bodyPr/>
        <a:lstStyle/>
        <a:p>
          <a:endParaRPr lang="en-IN"/>
        </a:p>
      </dgm:t>
    </dgm:pt>
    <dgm:pt modelId="{351BDC9E-9451-4AC8-9843-CD81844E7109}" type="sibTrans" cxnId="{D0F7EE3D-98E7-4B09-82A9-F952E0491D2C}">
      <dgm:prSet/>
      <dgm:spPr/>
      <dgm:t>
        <a:bodyPr/>
        <a:lstStyle/>
        <a:p>
          <a:endParaRPr lang="en-IN"/>
        </a:p>
      </dgm:t>
    </dgm:pt>
    <dgm:pt modelId="{4CCCB5E7-709D-4337-8DF9-BFF883E37D02}" type="pres">
      <dgm:prSet presAssocID="{F8C106A7-EA36-40C2-B4DE-82F35721C2DB}" presName="linear" presStyleCnt="0">
        <dgm:presLayoutVars>
          <dgm:animLvl val="lvl"/>
          <dgm:resizeHandles val="exact"/>
        </dgm:presLayoutVars>
      </dgm:prSet>
      <dgm:spPr/>
      <dgm:t>
        <a:bodyPr/>
        <a:lstStyle/>
        <a:p>
          <a:endParaRPr lang="en-IN"/>
        </a:p>
      </dgm:t>
    </dgm:pt>
    <dgm:pt modelId="{FD174326-EA79-4E0E-A5EA-8FBB82B10A00}" type="pres">
      <dgm:prSet presAssocID="{58A91333-F1B4-4552-B15B-01F8FEB5DD56}" presName="parentText" presStyleLbl="node1" presStyleIdx="0" presStyleCnt="4">
        <dgm:presLayoutVars>
          <dgm:chMax val="0"/>
          <dgm:bulletEnabled val="1"/>
        </dgm:presLayoutVars>
      </dgm:prSet>
      <dgm:spPr/>
      <dgm:t>
        <a:bodyPr/>
        <a:lstStyle/>
        <a:p>
          <a:endParaRPr lang="en-IN"/>
        </a:p>
      </dgm:t>
    </dgm:pt>
    <dgm:pt modelId="{A6EE60E9-DFC6-44F7-B066-A818573DD344}" type="pres">
      <dgm:prSet presAssocID="{257570C8-B244-4D9D-B5F6-F386BC27559E}" presName="spacer" presStyleCnt="0"/>
      <dgm:spPr/>
    </dgm:pt>
    <dgm:pt modelId="{C9BA1965-1162-41AD-BEC9-5FE8C9808BEC}" type="pres">
      <dgm:prSet presAssocID="{E681CF9B-524E-4ECD-9F96-A624F726BA0B}" presName="parentText" presStyleLbl="node1" presStyleIdx="1" presStyleCnt="4">
        <dgm:presLayoutVars>
          <dgm:chMax val="0"/>
          <dgm:bulletEnabled val="1"/>
        </dgm:presLayoutVars>
      </dgm:prSet>
      <dgm:spPr/>
      <dgm:t>
        <a:bodyPr/>
        <a:lstStyle/>
        <a:p>
          <a:endParaRPr lang="en-IN"/>
        </a:p>
      </dgm:t>
    </dgm:pt>
    <dgm:pt modelId="{41E6C86D-A9E5-4656-BCA2-80B497D906C1}" type="pres">
      <dgm:prSet presAssocID="{4FACE879-F21B-4785-ADFA-8AE29269FE2B}" presName="spacer" presStyleCnt="0"/>
      <dgm:spPr/>
    </dgm:pt>
    <dgm:pt modelId="{D550D318-387A-4162-A429-93CD1D996567}" type="pres">
      <dgm:prSet presAssocID="{063E837C-B78B-4475-A466-DB644C261982}" presName="parentText" presStyleLbl="node1" presStyleIdx="2" presStyleCnt="4">
        <dgm:presLayoutVars>
          <dgm:chMax val="0"/>
          <dgm:bulletEnabled val="1"/>
        </dgm:presLayoutVars>
      </dgm:prSet>
      <dgm:spPr/>
      <dgm:t>
        <a:bodyPr/>
        <a:lstStyle/>
        <a:p>
          <a:endParaRPr lang="en-IN"/>
        </a:p>
      </dgm:t>
    </dgm:pt>
    <dgm:pt modelId="{7F0B6D8B-AADE-4DD1-B872-1497AF6F7999}" type="pres">
      <dgm:prSet presAssocID="{9076FC5F-FB72-40E7-BB99-4C951D67F4BB}" presName="spacer" presStyleCnt="0"/>
      <dgm:spPr/>
    </dgm:pt>
    <dgm:pt modelId="{FF5C4B75-147D-42A7-A5FE-B7EFFC9A7F98}" type="pres">
      <dgm:prSet presAssocID="{B37FB25F-7343-498D-BFE2-12E8EF589ACE}" presName="parentText" presStyleLbl="node1" presStyleIdx="3" presStyleCnt="4" custLinFactY="628" custLinFactNeighborY="100000">
        <dgm:presLayoutVars>
          <dgm:chMax val="0"/>
          <dgm:bulletEnabled val="1"/>
        </dgm:presLayoutVars>
      </dgm:prSet>
      <dgm:spPr/>
      <dgm:t>
        <a:bodyPr/>
        <a:lstStyle/>
        <a:p>
          <a:endParaRPr lang="en-IN"/>
        </a:p>
      </dgm:t>
    </dgm:pt>
  </dgm:ptLst>
  <dgm:cxnLst>
    <dgm:cxn modelId="{E5282652-9E6D-468B-8E0C-9B8ADC4DF737}" type="presOf" srcId="{063E837C-B78B-4475-A466-DB644C261982}" destId="{D550D318-387A-4162-A429-93CD1D996567}" srcOrd="0" destOrd="0" presId="urn:microsoft.com/office/officeart/2005/8/layout/vList2"/>
    <dgm:cxn modelId="{83D45914-E603-4A64-8E16-BA6B0D3C664E}" type="presOf" srcId="{E681CF9B-524E-4ECD-9F96-A624F726BA0B}" destId="{C9BA1965-1162-41AD-BEC9-5FE8C9808BEC}" srcOrd="0" destOrd="0" presId="urn:microsoft.com/office/officeart/2005/8/layout/vList2"/>
    <dgm:cxn modelId="{B6D374E5-81A0-4175-BCE5-37EBA993A4C7}" type="presOf" srcId="{F8C106A7-EA36-40C2-B4DE-82F35721C2DB}" destId="{4CCCB5E7-709D-4337-8DF9-BFF883E37D02}" srcOrd="0" destOrd="0" presId="urn:microsoft.com/office/officeart/2005/8/layout/vList2"/>
    <dgm:cxn modelId="{D0F7EE3D-98E7-4B09-82A9-F952E0491D2C}" srcId="{F8C106A7-EA36-40C2-B4DE-82F35721C2DB}" destId="{B37FB25F-7343-498D-BFE2-12E8EF589ACE}" srcOrd="3" destOrd="0" parTransId="{7A8F5F53-1DA2-454B-8461-A4557DCF84EC}" sibTransId="{351BDC9E-9451-4AC8-9843-CD81844E7109}"/>
    <dgm:cxn modelId="{6BD275DB-5A95-41C1-ABC8-F20B020A3BD3}" type="presOf" srcId="{58A91333-F1B4-4552-B15B-01F8FEB5DD56}" destId="{FD174326-EA79-4E0E-A5EA-8FBB82B10A00}" srcOrd="0" destOrd="0" presId="urn:microsoft.com/office/officeart/2005/8/layout/vList2"/>
    <dgm:cxn modelId="{6F634D0D-BC04-468B-A7DC-60088313066A}" srcId="{F8C106A7-EA36-40C2-B4DE-82F35721C2DB}" destId="{063E837C-B78B-4475-A466-DB644C261982}" srcOrd="2" destOrd="0" parTransId="{F96FAB31-0436-4693-9564-4C61ACB629C5}" sibTransId="{9076FC5F-FB72-40E7-BB99-4C951D67F4BB}"/>
    <dgm:cxn modelId="{CC02D9D3-24F3-4169-98E4-8630FEFF8713}" srcId="{F8C106A7-EA36-40C2-B4DE-82F35721C2DB}" destId="{E681CF9B-524E-4ECD-9F96-A624F726BA0B}" srcOrd="1" destOrd="0" parTransId="{9794F064-311B-4A81-B8FB-22D777222244}" sibTransId="{4FACE879-F21B-4785-ADFA-8AE29269FE2B}"/>
    <dgm:cxn modelId="{04680BB9-6F4B-4232-87AE-45E1E92E5699}" type="presOf" srcId="{B37FB25F-7343-498D-BFE2-12E8EF589ACE}" destId="{FF5C4B75-147D-42A7-A5FE-B7EFFC9A7F98}" srcOrd="0" destOrd="0" presId="urn:microsoft.com/office/officeart/2005/8/layout/vList2"/>
    <dgm:cxn modelId="{17F937A9-7CCE-44C6-AA62-E8840DB07AEB}" srcId="{F8C106A7-EA36-40C2-B4DE-82F35721C2DB}" destId="{58A91333-F1B4-4552-B15B-01F8FEB5DD56}" srcOrd="0" destOrd="0" parTransId="{8C896E3F-C9F1-4B4D-ABBB-13A510E1BB66}" sibTransId="{257570C8-B244-4D9D-B5F6-F386BC27559E}"/>
    <dgm:cxn modelId="{BEDB4635-0AC5-4589-BED5-6ADCA035885E}" type="presParOf" srcId="{4CCCB5E7-709D-4337-8DF9-BFF883E37D02}" destId="{FD174326-EA79-4E0E-A5EA-8FBB82B10A00}" srcOrd="0" destOrd="0" presId="urn:microsoft.com/office/officeart/2005/8/layout/vList2"/>
    <dgm:cxn modelId="{4E16329C-620D-43AB-8F91-F0B79F937225}" type="presParOf" srcId="{4CCCB5E7-709D-4337-8DF9-BFF883E37D02}" destId="{A6EE60E9-DFC6-44F7-B066-A818573DD344}" srcOrd="1" destOrd="0" presId="urn:microsoft.com/office/officeart/2005/8/layout/vList2"/>
    <dgm:cxn modelId="{76980C4D-4006-43B2-AC1B-4E32F7F5ED82}" type="presParOf" srcId="{4CCCB5E7-709D-4337-8DF9-BFF883E37D02}" destId="{C9BA1965-1162-41AD-BEC9-5FE8C9808BEC}" srcOrd="2" destOrd="0" presId="urn:microsoft.com/office/officeart/2005/8/layout/vList2"/>
    <dgm:cxn modelId="{6DEAB07C-F14A-4F50-8AFE-92B8D620BB7A}" type="presParOf" srcId="{4CCCB5E7-709D-4337-8DF9-BFF883E37D02}" destId="{41E6C86D-A9E5-4656-BCA2-80B497D906C1}" srcOrd="3" destOrd="0" presId="urn:microsoft.com/office/officeart/2005/8/layout/vList2"/>
    <dgm:cxn modelId="{0FFFF211-7849-4465-9755-D93184A5FA92}" type="presParOf" srcId="{4CCCB5E7-709D-4337-8DF9-BFF883E37D02}" destId="{D550D318-387A-4162-A429-93CD1D996567}" srcOrd="4" destOrd="0" presId="urn:microsoft.com/office/officeart/2005/8/layout/vList2"/>
    <dgm:cxn modelId="{80B2D7E5-7E56-4FC2-81FB-34F6D2EBDD43}" type="presParOf" srcId="{4CCCB5E7-709D-4337-8DF9-BFF883E37D02}" destId="{7F0B6D8B-AADE-4DD1-B872-1497AF6F7999}" srcOrd="5" destOrd="0" presId="urn:microsoft.com/office/officeart/2005/8/layout/vList2"/>
    <dgm:cxn modelId="{B8297F0A-2597-4E3F-A3CE-6B725DA56CCC}" type="presParOf" srcId="{4CCCB5E7-709D-4337-8DF9-BFF883E37D02}" destId="{FF5C4B75-147D-42A7-A5FE-B7EFFC9A7F98}"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5E13E9-2F89-47E7-BC44-566616EBD69E}">
      <dsp:nvSpPr>
        <dsp:cNvPr id="0" name=""/>
        <dsp:cNvSpPr/>
      </dsp:nvSpPr>
      <dsp:spPr>
        <a:xfrm>
          <a:off x="0" y="155499"/>
          <a:ext cx="6096000" cy="11934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IN" sz="3000" kern="1200" dirty="0" smtClean="0"/>
            <a:t>Measurement of clinical attachment level with a periodontal probe </a:t>
          </a:r>
          <a:endParaRPr lang="en-IN" sz="3000" kern="1200" dirty="0"/>
        </a:p>
      </dsp:txBody>
      <dsp:txXfrm>
        <a:off x="0" y="155499"/>
        <a:ext cx="6096000" cy="1193400"/>
      </dsp:txXfrm>
    </dsp:sp>
    <dsp:sp modelId="{26DFAE34-C2BF-430E-AA0A-0FD524433CFE}">
      <dsp:nvSpPr>
        <dsp:cNvPr id="0" name=""/>
        <dsp:cNvSpPr/>
      </dsp:nvSpPr>
      <dsp:spPr>
        <a:xfrm>
          <a:off x="0" y="1435299"/>
          <a:ext cx="6096000" cy="119340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IN" sz="3000" kern="1200" dirty="0" smtClean="0"/>
            <a:t>Visual detection of clinical signs of tissue destruction  </a:t>
          </a:r>
          <a:endParaRPr lang="en-IN" sz="3000" kern="1200" dirty="0"/>
        </a:p>
      </dsp:txBody>
      <dsp:txXfrm>
        <a:off x="0" y="1435299"/>
        <a:ext cx="6096000" cy="1193400"/>
      </dsp:txXfrm>
    </dsp:sp>
    <dsp:sp modelId="{947EFCB8-DE3C-4A94-BFC2-4332B1F85756}">
      <dsp:nvSpPr>
        <dsp:cNvPr id="0" name=""/>
        <dsp:cNvSpPr/>
      </dsp:nvSpPr>
      <dsp:spPr>
        <a:xfrm>
          <a:off x="0" y="2715099"/>
          <a:ext cx="6096000" cy="119340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IN" sz="3000" kern="1200" dirty="0" smtClean="0"/>
            <a:t>Radiographic detection of bone loss</a:t>
          </a:r>
          <a:endParaRPr lang="en-IN" sz="3000" kern="1200" dirty="0"/>
        </a:p>
      </dsp:txBody>
      <dsp:txXfrm>
        <a:off x="0" y="2715099"/>
        <a:ext cx="6096000" cy="11934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4227C8-71DC-42C5-9119-47B5478B63F5}">
      <dsp:nvSpPr>
        <dsp:cNvPr id="0" name=""/>
        <dsp:cNvSpPr/>
      </dsp:nvSpPr>
      <dsp:spPr>
        <a:xfrm>
          <a:off x="0" y="314"/>
          <a:ext cx="7355160" cy="193680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100000"/>
            </a:lnSpc>
            <a:spcBef>
              <a:spcPct val="0"/>
            </a:spcBef>
            <a:spcAft>
              <a:spcPct val="35000"/>
            </a:spcAft>
          </a:pPr>
          <a:r>
            <a:rPr lang="en-IN" sz="3200" kern="1200" dirty="0" err="1" smtClean="0">
              <a:solidFill>
                <a:srgbClr val="C00000"/>
              </a:solidFill>
            </a:rPr>
            <a:t>Resective</a:t>
          </a:r>
          <a:r>
            <a:rPr lang="en-IN" sz="3200" kern="1200" dirty="0" smtClean="0">
              <a:solidFill>
                <a:srgbClr val="C00000"/>
              </a:solidFill>
            </a:rPr>
            <a:t>-</a:t>
          </a:r>
          <a:r>
            <a:rPr lang="en-IN" sz="3200" kern="1200" dirty="0" smtClean="0"/>
            <a:t>-</a:t>
          </a:r>
          <a:r>
            <a:rPr lang="en-IN" sz="3200" kern="1200" dirty="0" err="1" smtClean="0"/>
            <a:t>gingivectomy</a:t>
          </a:r>
          <a:r>
            <a:rPr lang="en-IN" sz="3200" kern="1200" dirty="0" smtClean="0"/>
            <a:t>, apically displaced flap and </a:t>
          </a:r>
          <a:r>
            <a:rPr lang="en-IN" sz="3200" kern="1200" dirty="0" err="1" smtClean="0"/>
            <a:t>undisplaced</a:t>
          </a:r>
          <a:r>
            <a:rPr lang="en-IN" sz="3200" kern="1200" dirty="0" smtClean="0"/>
            <a:t> flap with or without osseous resection.</a:t>
          </a:r>
          <a:endParaRPr lang="en-IN" sz="3200" kern="1200" dirty="0"/>
        </a:p>
      </dsp:txBody>
      <dsp:txXfrm>
        <a:off x="0" y="314"/>
        <a:ext cx="7355160" cy="1936807"/>
      </dsp:txXfrm>
    </dsp:sp>
    <dsp:sp modelId="{AA419BFA-42D9-48B4-8C37-4CFA19772ABE}">
      <dsp:nvSpPr>
        <dsp:cNvPr id="0" name=""/>
        <dsp:cNvSpPr/>
      </dsp:nvSpPr>
      <dsp:spPr>
        <a:xfrm>
          <a:off x="0" y="1951311"/>
          <a:ext cx="7355160" cy="1936807"/>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100000"/>
            </a:lnSpc>
            <a:spcBef>
              <a:spcPct val="0"/>
            </a:spcBef>
            <a:spcAft>
              <a:spcPct val="35000"/>
            </a:spcAft>
          </a:pPr>
          <a:r>
            <a:rPr lang="en-IN" sz="3200" kern="1200" dirty="0" smtClean="0">
              <a:solidFill>
                <a:srgbClr val="C00000"/>
              </a:solidFill>
            </a:rPr>
            <a:t>Regenerative-</a:t>
          </a:r>
          <a:r>
            <a:rPr lang="en-IN" sz="3200" kern="1200" dirty="0" smtClean="0"/>
            <a:t>-flaps with grafts, membranes, etc.</a:t>
          </a:r>
          <a:endParaRPr lang="en-IN" sz="3200" kern="1200" dirty="0"/>
        </a:p>
      </dsp:txBody>
      <dsp:txXfrm>
        <a:off x="0" y="1951311"/>
        <a:ext cx="7355160" cy="193680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374287-DD3D-46A0-9A09-96BC315D3AC3}">
      <dsp:nvSpPr>
        <dsp:cNvPr id="0" name=""/>
        <dsp:cNvSpPr/>
      </dsp:nvSpPr>
      <dsp:spPr>
        <a:xfrm>
          <a:off x="0" y="19599"/>
          <a:ext cx="6096000" cy="12168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IN" sz="3200" b="1" kern="1200" dirty="0" smtClean="0"/>
            <a:t>PROBING DEPTHS </a:t>
          </a:r>
          <a:endParaRPr lang="en-IN" sz="3200" b="1" kern="1200" dirty="0"/>
        </a:p>
      </dsp:txBody>
      <dsp:txXfrm>
        <a:off x="0" y="19599"/>
        <a:ext cx="6096000" cy="1216800"/>
      </dsp:txXfrm>
    </dsp:sp>
    <dsp:sp modelId="{2F9ED980-2A3A-4339-B3E9-74DA68538981}">
      <dsp:nvSpPr>
        <dsp:cNvPr id="0" name=""/>
        <dsp:cNvSpPr/>
      </dsp:nvSpPr>
      <dsp:spPr>
        <a:xfrm>
          <a:off x="0" y="1423600"/>
          <a:ext cx="6096000" cy="1216800"/>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IN" sz="3200" b="1" kern="1200" dirty="0" smtClean="0"/>
            <a:t>CLINICAL ATTACHMENT LEVELS</a:t>
          </a:r>
          <a:endParaRPr lang="en-IN" sz="3200" b="1" kern="1200" dirty="0"/>
        </a:p>
      </dsp:txBody>
      <dsp:txXfrm>
        <a:off x="0" y="1423600"/>
        <a:ext cx="6096000" cy="1216800"/>
      </dsp:txXfrm>
    </dsp:sp>
    <dsp:sp modelId="{1DF7D2CC-E7F0-4C86-BF25-2C82BDC483F6}">
      <dsp:nvSpPr>
        <dsp:cNvPr id="0" name=""/>
        <dsp:cNvSpPr/>
      </dsp:nvSpPr>
      <dsp:spPr>
        <a:xfrm>
          <a:off x="0" y="2827600"/>
          <a:ext cx="6096000" cy="121680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IN" sz="3200" b="1" kern="1200" dirty="0" smtClean="0"/>
            <a:t>RELATIVE ATTACHMENT LEVELS</a:t>
          </a:r>
          <a:endParaRPr lang="en-IN" sz="3200" b="1" kern="1200" dirty="0"/>
        </a:p>
      </dsp:txBody>
      <dsp:txXfrm>
        <a:off x="0" y="2827600"/>
        <a:ext cx="6096000" cy="1216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C49287-37C0-4204-847D-F6E9909847B7}">
      <dsp:nvSpPr>
        <dsp:cNvPr id="0" name=""/>
        <dsp:cNvSpPr/>
      </dsp:nvSpPr>
      <dsp:spPr>
        <a:xfrm>
          <a:off x="3963910" y="1724683"/>
          <a:ext cx="1659783" cy="789905"/>
        </a:xfrm>
        <a:custGeom>
          <a:avLst/>
          <a:gdLst/>
          <a:ahLst/>
          <a:cxnLst/>
          <a:rect l="0" t="0" r="0" b="0"/>
          <a:pathLst>
            <a:path>
              <a:moveTo>
                <a:pt x="0" y="0"/>
              </a:moveTo>
              <a:lnTo>
                <a:pt x="0" y="538297"/>
              </a:lnTo>
              <a:lnTo>
                <a:pt x="1659783" y="538297"/>
              </a:lnTo>
              <a:lnTo>
                <a:pt x="1659783" y="78990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F7CFA1-9939-4CBD-9A2C-E38BCA5EFBDB}">
      <dsp:nvSpPr>
        <dsp:cNvPr id="0" name=""/>
        <dsp:cNvSpPr/>
      </dsp:nvSpPr>
      <dsp:spPr>
        <a:xfrm>
          <a:off x="2304127" y="1724683"/>
          <a:ext cx="1659783" cy="789905"/>
        </a:xfrm>
        <a:custGeom>
          <a:avLst/>
          <a:gdLst/>
          <a:ahLst/>
          <a:cxnLst/>
          <a:rect l="0" t="0" r="0" b="0"/>
          <a:pathLst>
            <a:path>
              <a:moveTo>
                <a:pt x="1659783" y="0"/>
              </a:moveTo>
              <a:lnTo>
                <a:pt x="1659783" y="538297"/>
              </a:lnTo>
              <a:lnTo>
                <a:pt x="0" y="538297"/>
              </a:lnTo>
              <a:lnTo>
                <a:pt x="0" y="78990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8C6D96-F091-4D27-8479-9138A5B686FC}">
      <dsp:nvSpPr>
        <dsp:cNvPr id="0" name=""/>
        <dsp:cNvSpPr/>
      </dsp:nvSpPr>
      <dsp:spPr>
        <a:xfrm>
          <a:off x="2605906" y="17"/>
          <a:ext cx="2716009" cy="172466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6216D67-DB99-4F7C-B439-3768CDCF3909}">
      <dsp:nvSpPr>
        <dsp:cNvPr id="0" name=""/>
        <dsp:cNvSpPr/>
      </dsp:nvSpPr>
      <dsp:spPr>
        <a:xfrm>
          <a:off x="2907684" y="286707"/>
          <a:ext cx="2716009" cy="172466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kern="1200" dirty="0" smtClean="0"/>
            <a:t>Pocket Depths</a:t>
          </a:r>
          <a:endParaRPr lang="en-IN" sz="3200" kern="1200" dirty="0"/>
        </a:p>
      </dsp:txBody>
      <dsp:txXfrm>
        <a:off x="2907684" y="286707"/>
        <a:ext cx="2716009" cy="1724665"/>
      </dsp:txXfrm>
    </dsp:sp>
    <dsp:sp modelId="{FB468A24-73BD-46DA-B1D8-8CBF6D598954}">
      <dsp:nvSpPr>
        <dsp:cNvPr id="0" name=""/>
        <dsp:cNvSpPr/>
      </dsp:nvSpPr>
      <dsp:spPr>
        <a:xfrm>
          <a:off x="946122" y="2514589"/>
          <a:ext cx="2716009" cy="172466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486CDB1-A801-4AE7-83E2-FFB650F8F9EE}">
      <dsp:nvSpPr>
        <dsp:cNvPr id="0" name=""/>
        <dsp:cNvSpPr/>
      </dsp:nvSpPr>
      <dsp:spPr>
        <a:xfrm>
          <a:off x="1247901" y="2801279"/>
          <a:ext cx="2716009" cy="172466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kern="1200" dirty="0" smtClean="0"/>
            <a:t>Biologic or </a:t>
          </a:r>
          <a:r>
            <a:rPr lang="en-IN" sz="3200" kern="1200" dirty="0" err="1" smtClean="0"/>
            <a:t>Histologic</a:t>
          </a:r>
          <a:r>
            <a:rPr lang="en-IN" sz="3200" kern="1200" dirty="0" smtClean="0"/>
            <a:t> depth </a:t>
          </a:r>
          <a:endParaRPr lang="en-IN" sz="3200" kern="1200" dirty="0"/>
        </a:p>
      </dsp:txBody>
      <dsp:txXfrm>
        <a:off x="1247901" y="2801279"/>
        <a:ext cx="2716009" cy="1724665"/>
      </dsp:txXfrm>
    </dsp:sp>
    <dsp:sp modelId="{F58DF0FD-CF42-4AD0-B7FF-5760BDF8FE70}">
      <dsp:nvSpPr>
        <dsp:cNvPr id="0" name=""/>
        <dsp:cNvSpPr/>
      </dsp:nvSpPr>
      <dsp:spPr>
        <a:xfrm>
          <a:off x="4265689" y="2514589"/>
          <a:ext cx="2716009" cy="172466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BC6507D-45EA-4FD7-8DC6-2B90907755BD}">
      <dsp:nvSpPr>
        <dsp:cNvPr id="0" name=""/>
        <dsp:cNvSpPr/>
      </dsp:nvSpPr>
      <dsp:spPr>
        <a:xfrm>
          <a:off x="4567468" y="2801279"/>
          <a:ext cx="2716009" cy="172466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kern="1200" dirty="0" smtClean="0"/>
            <a:t>Clinical or Probing depth</a:t>
          </a:r>
          <a:endParaRPr lang="en-IN" sz="3200" kern="1200" dirty="0"/>
        </a:p>
      </dsp:txBody>
      <dsp:txXfrm>
        <a:off x="4567468" y="2801279"/>
        <a:ext cx="2716009" cy="172466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2E2945-9C51-484B-8993-5A9ECA844F74}">
      <dsp:nvSpPr>
        <dsp:cNvPr id="0" name=""/>
        <dsp:cNvSpPr/>
      </dsp:nvSpPr>
      <dsp:spPr>
        <a:xfrm>
          <a:off x="0" y="159861"/>
          <a:ext cx="8229600" cy="7675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IN" sz="3200" kern="1200" dirty="0" smtClean="0"/>
            <a:t>Diameter of the probe, </a:t>
          </a:r>
          <a:endParaRPr lang="en-IN" sz="3200" kern="1200" dirty="0"/>
        </a:p>
      </dsp:txBody>
      <dsp:txXfrm>
        <a:off x="0" y="159861"/>
        <a:ext cx="8229600" cy="767520"/>
      </dsp:txXfrm>
    </dsp:sp>
    <dsp:sp modelId="{59AD9F99-D634-4BEF-AA86-73C0755AA17C}">
      <dsp:nvSpPr>
        <dsp:cNvPr id="0" name=""/>
        <dsp:cNvSpPr/>
      </dsp:nvSpPr>
      <dsp:spPr>
        <a:xfrm>
          <a:off x="0" y="1019541"/>
          <a:ext cx="8229600" cy="767520"/>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IN" sz="3200" kern="1200" dirty="0" smtClean="0"/>
            <a:t>Force of its introduction, </a:t>
          </a:r>
          <a:endParaRPr lang="en-IN" sz="3200" kern="1200" dirty="0"/>
        </a:p>
      </dsp:txBody>
      <dsp:txXfrm>
        <a:off x="0" y="1019541"/>
        <a:ext cx="8229600" cy="767520"/>
      </dsp:txXfrm>
    </dsp:sp>
    <dsp:sp modelId="{63CDD91B-F3A2-4391-BBD7-EF99375D318D}">
      <dsp:nvSpPr>
        <dsp:cNvPr id="0" name=""/>
        <dsp:cNvSpPr/>
      </dsp:nvSpPr>
      <dsp:spPr>
        <a:xfrm>
          <a:off x="0" y="1879221"/>
          <a:ext cx="8229600" cy="76752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IN" sz="3200" kern="1200" dirty="0" smtClean="0"/>
            <a:t>Direction and </a:t>
          </a:r>
          <a:r>
            <a:rPr lang="en-IN" sz="3200" kern="1200" dirty="0" err="1" smtClean="0"/>
            <a:t>angulation</a:t>
          </a:r>
          <a:r>
            <a:rPr lang="en-IN" sz="3200" kern="1200" dirty="0" smtClean="0"/>
            <a:t> of probe penetration, </a:t>
          </a:r>
          <a:endParaRPr lang="en-IN" sz="3200" kern="1200" dirty="0"/>
        </a:p>
      </dsp:txBody>
      <dsp:txXfrm>
        <a:off x="0" y="1879221"/>
        <a:ext cx="8229600" cy="767520"/>
      </dsp:txXfrm>
    </dsp:sp>
    <dsp:sp modelId="{0526F7B7-8989-489B-8F02-06A24058F682}">
      <dsp:nvSpPr>
        <dsp:cNvPr id="0" name=""/>
        <dsp:cNvSpPr/>
      </dsp:nvSpPr>
      <dsp:spPr>
        <a:xfrm>
          <a:off x="0" y="2738901"/>
          <a:ext cx="8229600" cy="767520"/>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IN" sz="3200" kern="1200" dirty="0" smtClean="0"/>
            <a:t>Resistance of the tissues, and </a:t>
          </a:r>
          <a:endParaRPr lang="en-IN" sz="3200" kern="1200" dirty="0"/>
        </a:p>
      </dsp:txBody>
      <dsp:txXfrm>
        <a:off x="0" y="2738901"/>
        <a:ext cx="8229600" cy="767520"/>
      </dsp:txXfrm>
    </dsp:sp>
    <dsp:sp modelId="{323516C4-39FE-4162-8BCA-A58CFFA937CA}">
      <dsp:nvSpPr>
        <dsp:cNvPr id="0" name=""/>
        <dsp:cNvSpPr/>
      </dsp:nvSpPr>
      <dsp:spPr>
        <a:xfrm>
          <a:off x="0" y="3598581"/>
          <a:ext cx="8229600" cy="76752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IN" sz="3200" kern="1200" dirty="0" smtClean="0"/>
            <a:t>Convexity of the crown</a:t>
          </a:r>
          <a:endParaRPr lang="en-IN" sz="3200" kern="1200" dirty="0"/>
        </a:p>
      </dsp:txBody>
      <dsp:txXfrm>
        <a:off x="0" y="3598581"/>
        <a:ext cx="8229600" cy="7675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20DD91-7698-4DC0-8B53-93262F4B1C04}">
      <dsp:nvSpPr>
        <dsp:cNvPr id="0" name=""/>
        <dsp:cNvSpPr/>
      </dsp:nvSpPr>
      <dsp:spPr>
        <a:xfrm>
          <a:off x="0" y="542239"/>
          <a:ext cx="4272136" cy="71954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IN" sz="3000" kern="1200" dirty="0" smtClean="0"/>
            <a:t>Initial probing </a:t>
          </a:r>
          <a:endParaRPr lang="en-IN" sz="3000" kern="1200" dirty="0"/>
        </a:p>
      </dsp:txBody>
      <dsp:txXfrm>
        <a:off x="0" y="542239"/>
        <a:ext cx="4272136" cy="719549"/>
      </dsp:txXfrm>
    </dsp:sp>
    <dsp:sp modelId="{5AC8DFF3-3199-4906-BF34-5BCC083987C6}">
      <dsp:nvSpPr>
        <dsp:cNvPr id="0" name=""/>
        <dsp:cNvSpPr/>
      </dsp:nvSpPr>
      <dsp:spPr>
        <a:xfrm>
          <a:off x="0" y="1348189"/>
          <a:ext cx="4272136" cy="71954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IN" sz="3000" kern="1200" dirty="0" smtClean="0"/>
            <a:t>Second probing</a:t>
          </a:r>
          <a:endParaRPr lang="en-IN" sz="3000" kern="1200" dirty="0"/>
        </a:p>
      </dsp:txBody>
      <dsp:txXfrm>
        <a:off x="0" y="1348189"/>
        <a:ext cx="4272136" cy="719549"/>
      </dsp:txXfrm>
    </dsp:sp>
    <dsp:sp modelId="{8B239CC6-FE17-4756-B7EA-EBCAFD629990}">
      <dsp:nvSpPr>
        <dsp:cNvPr id="0" name=""/>
        <dsp:cNvSpPr/>
      </dsp:nvSpPr>
      <dsp:spPr>
        <a:xfrm>
          <a:off x="0" y="2154139"/>
          <a:ext cx="4272136" cy="71954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IN" sz="3000" kern="1200" dirty="0" smtClean="0"/>
            <a:t>Probing  around implants</a:t>
          </a:r>
          <a:endParaRPr lang="en-IN" sz="3000" kern="1200" dirty="0"/>
        </a:p>
      </dsp:txBody>
      <dsp:txXfrm>
        <a:off x="0" y="2154139"/>
        <a:ext cx="4272136" cy="71954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082711-C40C-4590-A339-D10CC7CED73C}">
      <dsp:nvSpPr>
        <dsp:cNvPr id="0" name=""/>
        <dsp:cNvSpPr/>
      </dsp:nvSpPr>
      <dsp:spPr>
        <a:xfrm>
          <a:off x="0" y="46641"/>
          <a:ext cx="6707088" cy="6715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kern="1200" dirty="0" smtClean="0"/>
            <a:t>Phase contrast and </a:t>
          </a:r>
          <a:r>
            <a:rPr lang="en-IN" sz="2800" kern="1200" dirty="0" err="1" smtClean="0"/>
            <a:t>darkfield</a:t>
          </a:r>
          <a:r>
            <a:rPr lang="en-IN" sz="2800" kern="1200" dirty="0" smtClean="0"/>
            <a:t> microscopy</a:t>
          </a:r>
          <a:endParaRPr lang="en-IN" sz="2800" kern="1200" dirty="0"/>
        </a:p>
      </dsp:txBody>
      <dsp:txXfrm>
        <a:off x="0" y="46641"/>
        <a:ext cx="6707088" cy="671580"/>
      </dsp:txXfrm>
    </dsp:sp>
    <dsp:sp modelId="{A48D418A-6D0A-472C-BEC4-CEA55BF50394}">
      <dsp:nvSpPr>
        <dsp:cNvPr id="0" name=""/>
        <dsp:cNvSpPr/>
      </dsp:nvSpPr>
      <dsp:spPr>
        <a:xfrm>
          <a:off x="0" y="798861"/>
          <a:ext cx="6707088" cy="671580"/>
        </a:xfrm>
        <a:prstGeom prst="roundRect">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kern="1200" dirty="0" smtClean="0"/>
            <a:t>Bacterial culture</a:t>
          </a:r>
          <a:endParaRPr lang="en-IN" sz="2800" kern="1200" dirty="0"/>
        </a:p>
      </dsp:txBody>
      <dsp:txXfrm>
        <a:off x="0" y="798861"/>
        <a:ext cx="6707088" cy="671580"/>
      </dsp:txXfrm>
    </dsp:sp>
    <dsp:sp modelId="{3EBD3B1D-092F-45F2-B0E6-EBB61010CD65}">
      <dsp:nvSpPr>
        <dsp:cNvPr id="0" name=""/>
        <dsp:cNvSpPr/>
      </dsp:nvSpPr>
      <dsp:spPr>
        <a:xfrm>
          <a:off x="0" y="1551081"/>
          <a:ext cx="6707088" cy="671580"/>
        </a:xfrm>
        <a:prstGeom prst="roundRect">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kern="1200" dirty="0" smtClean="0"/>
            <a:t>Immunological assays</a:t>
          </a:r>
          <a:endParaRPr lang="en-IN" sz="2800" kern="1200" dirty="0"/>
        </a:p>
      </dsp:txBody>
      <dsp:txXfrm>
        <a:off x="0" y="1551081"/>
        <a:ext cx="6707088" cy="671580"/>
      </dsp:txXfrm>
    </dsp:sp>
    <dsp:sp modelId="{2D83BF31-4723-41B6-9744-1C4FA6AC533C}">
      <dsp:nvSpPr>
        <dsp:cNvPr id="0" name=""/>
        <dsp:cNvSpPr/>
      </dsp:nvSpPr>
      <dsp:spPr>
        <a:xfrm>
          <a:off x="0" y="2303301"/>
          <a:ext cx="6707088" cy="671580"/>
        </a:xfrm>
        <a:prstGeom prst="roundRect">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kern="1200" dirty="0" smtClean="0"/>
            <a:t>DNA Probes</a:t>
          </a:r>
          <a:endParaRPr lang="en-IN" sz="2800" kern="1200" dirty="0"/>
        </a:p>
      </dsp:txBody>
      <dsp:txXfrm>
        <a:off x="0" y="2303301"/>
        <a:ext cx="6707088" cy="671580"/>
      </dsp:txXfrm>
    </dsp:sp>
    <dsp:sp modelId="{564C6E11-BFC7-424E-8E48-15C418D7022C}">
      <dsp:nvSpPr>
        <dsp:cNvPr id="0" name=""/>
        <dsp:cNvSpPr/>
      </dsp:nvSpPr>
      <dsp:spPr>
        <a:xfrm>
          <a:off x="0" y="3055521"/>
          <a:ext cx="6707088" cy="671580"/>
        </a:xfrm>
        <a:prstGeom prst="roundRect">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kern="1200" dirty="0" smtClean="0"/>
            <a:t>Polymerase chain reaction</a:t>
          </a:r>
          <a:endParaRPr lang="en-IN" sz="2800" kern="1200" dirty="0"/>
        </a:p>
      </dsp:txBody>
      <dsp:txXfrm>
        <a:off x="0" y="3055521"/>
        <a:ext cx="6707088" cy="671580"/>
      </dsp:txXfrm>
    </dsp:sp>
    <dsp:sp modelId="{5898B2E4-DE67-40DE-B60B-BA828F221097}">
      <dsp:nvSpPr>
        <dsp:cNvPr id="0" name=""/>
        <dsp:cNvSpPr/>
      </dsp:nvSpPr>
      <dsp:spPr>
        <a:xfrm>
          <a:off x="0" y="3807741"/>
          <a:ext cx="6707088" cy="67158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kern="1200" dirty="0" smtClean="0"/>
            <a:t>Enzyme-based assay</a:t>
          </a:r>
          <a:endParaRPr lang="en-IN" sz="2800" kern="1200" dirty="0"/>
        </a:p>
      </dsp:txBody>
      <dsp:txXfrm>
        <a:off x="0" y="3807741"/>
        <a:ext cx="6707088" cy="6715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1905BA-89A3-4EB5-8724-3BE508C711BE}">
      <dsp:nvSpPr>
        <dsp:cNvPr id="0" name=""/>
        <dsp:cNvSpPr/>
      </dsp:nvSpPr>
      <dsp:spPr>
        <a:xfrm>
          <a:off x="0" y="952581"/>
          <a:ext cx="7427168" cy="1216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IN" sz="3600" kern="1200" dirty="0" smtClean="0"/>
            <a:t>Non-surgical periodontal therapy</a:t>
          </a:r>
          <a:endParaRPr lang="en-IN" sz="3600" kern="1200" dirty="0"/>
        </a:p>
      </dsp:txBody>
      <dsp:txXfrm>
        <a:off x="0" y="952581"/>
        <a:ext cx="7427168" cy="1216800"/>
      </dsp:txXfrm>
    </dsp:sp>
    <dsp:sp modelId="{AD4DC8FC-7BF7-45A1-A3DA-0C22C7F38504}">
      <dsp:nvSpPr>
        <dsp:cNvPr id="0" name=""/>
        <dsp:cNvSpPr/>
      </dsp:nvSpPr>
      <dsp:spPr>
        <a:xfrm>
          <a:off x="0" y="2356581"/>
          <a:ext cx="7427168" cy="121680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IN" sz="3600" kern="1200" dirty="0" smtClean="0"/>
            <a:t>Surgical therapy</a:t>
          </a:r>
          <a:endParaRPr lang="en-IN" sz="3600" kern="1200" dirty="0"/>
        </a:p>
      </dsp:txBody>
      <dsp:txXfrm>
        <a:off x="0" y="2356581"/>
        <a:ext cx="7427168" cy="12168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6A88B1-A681-4DCC-8EF9-F2884567C0FA}">
      <dsp:nvSpPr>
        <dsp:cNvPr id="0" name=""/>
        <dsp:cNvSpPr/>
      </dsp:nvSpPr>
      <dsp:spPr>
        <a:xfrm>
          <a:off x="0" y="47860"/>
          <a:ext cx="6096000" cy="83947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IN" sz="3500" kern="1200" dirty="0" smtClean="0"/>
            <a:t>Mechanical therapy</a:t>
          </a:r>
          <a:endParaRPr lang="en-IN" sz="3500" kern="1200" dirty="0"/>
        </a:p>
      </dsp:txBody>
      <dsp:txXfrm>
        <a:off x="0" y="47860"/>
        <a:ext cx="6096000" cy="839474"/>
      </dsp:txXfrm>
    </dsp:sp>
    <dsp:sp modelId="{66867EBB-2A67-40BA-ACF9-E87ABC2BEC67}">
      <dsp:nvSpPr>
        <dsp:cNvPr id="0" name=""/>
        <dsp:cNvSpPr/>
      </dsp:nvSpPr>
      <dsp:spPr>
        <a:xfrm>
          <a:off x="0" y="988135"/>
          <a:ext cx="6096000" cy="839474"/>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IN" sz="3500" kern="1200" smtClean="0"/>
            <a:t>Subgingival irrigation</a:t>
          </a:r>
          <a:endParaRPr lang="en-IN" sz="3500" kern="1200"/>
        </a:p>
      </dsp:txBody>
      <dsp:txXfrm>
        <a:off x="0" y="988135"/>
        <a:ext cx="6096000" cy="839474"/>
      </dsp:txXfrm>
    </dsp:sp>
    <dsp:sp modelId="{E596AA41-7466-4E76-82DA-25B341F82C4E}">
      <dsp:nvSpPr>
        <dsp:cNvPr id="0" name=""/>
        <dsp:cNvSpPr/>
      </dsp:nvSpPr>
      <dsp:spPr>
        <a:xfrm>
          <a:off x="0" y="1928410"/>
          <a:ext cx="6096000" cy="839474"/>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IN" sz="3500" kern="1200" dirty="0" smtClean="0"/>
            <a:t>Systemic antibiotics</a:t>
          </a:r>
          <a:endParaRPr lang="en-IN" sz="3500" kern="1200" dirty="0"/>
        </a:p>
      </dsp:txBody>
      <dsp:txXfrm>
        <a:off x="0" y="1928410"/>
        <a:ext cx="6096000" cy="839474"/>
      </dsp:txXfrm>
    </dsp:sp>
    <dsp:sp modelId="{B2B4840A-6106-4B5E-924C-17733961CE4F}">
      <dsp:nvSpPr>
        <dsp:cNvPr id="0" name=""/>
        <dsp:cNvSpPr/>
      </dsp:nvSpPr>
      <dsp:spPr>
        <a:xfrm>
          <a:off x="0" y="2868685"/>
          <a:ext cx="6096000" cy="839474"/>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IN" sz="3500" kern="1200" smtClean="0"/>
            <a:t>Local drug delivery</a:t>
          </a:r>
          <a:endParaRPr lang="en-IN" sz="3500" kern="1200"/>
        </a:p>
      </dsp:txBody>
      <dsp:txXfrm>
        <a:off x="0" y="2868685"/>
        <a:ext cx="6096000" cy="839474"/>
      </dsp:txXfrm>
    </dsp:sp>
    <dsp:sp modelId="{EF77A0C6-8C1A-4CA3-AA3D-AE49A5BAFBE9}">
      <dsp:nvSpPr>
        <dsp:cNvPr id="0" name=""/>
        <dsp:cNvSpPr/>
      </dsp:nvSpPr>
      <dsp:spPr>
        <a:xfrm>
          <a:off x="0" y="3808960"/>
          <a:ext cx="6096000" cy="839474"/>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IN" sz="3500" kern="1200" smtClean="0"/>
            <a:t>Host modulation therapy</a:t>
          </a:r>
          <a:endParaRPr lang="en-IN" sz="3500" kern="1200"/>
        </a:p>
      </dsp:txBody>
      <dsp:txXfrm>
        <a:off x="0" y="3808960"/>
        <a:ext cx="6096000" cy="83947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174326-EA79-4E0E-A5EA-8FBB82B10A00}">
      <dsp:nvSpPr>
        <dsp:cNvPr id="0" name=""/>
        <dsp:cNvSpPr/>
      </dsp:nvSpPr>
      <dsp:spPr>
        <a:xfrm>
          <a:off x="0" y="18880"/>
          <a:ext cx="6096000" cy="95471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kern="1200" dirty="0" smtClean="0"/>
            <a:t>additional irrigation of the pockets with 1% </a:t>
          </a:r>
          <a:r>
            <a:rPr lang="en-IN" sz="2400" kern="1200" dirty="0" err="1" smtClean="0"/>
            <a:t>chlorhexidine</a:t>
          </a:r>
          <a:r>
            <a:rPr lang="en-IN" sz="2400" kern="1200" dirty="0" smtClean="0"/>
            <a:t> gel</a:t>
          </a:r>
          <a:endParaRPr lang="en-IN" sz="2400" kern="1200" dirty="0"/>
        </a:p>
      </dsp:txBody>
      <dsp:txXfrm>
        <a:off x="0" y="18880"/>
        <a:ext cx="6096000" cy="954719"/>
      </dsp:txXfrm>
    </dsp:sp>
    <dsp:sp modelId="{C9BA1965-1162-41AD-BEC9-5FE8C9808BEC}">
      <dsp:nvSpPr>
        <dsp:cNvPr id="0" name=""/>
        <dsp:cNvSpPr/>
      </dsp:nvSpPr>
      <dsp:spPr>
        <a:xfrm>
          <a:off x="0" y="1042720"/>
          <a:ext cx="6096000" cy="954719"/>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kern="1200" dirty="0" smtClean="0"/>
            <a:t>use of </a:t>
          </a:r>
          <a:r>
            <a:rPr lang="en-IN" sz="2400" kern="1200" dirty="0" err="1" smtClean="0"/>
            <a:t>chlorhexidine</a:t>
          </a:r>
          <a:r>
            <a:rPr lang="en-IN" sz="2400" kern="1200" dirty="0" smtClean="0"/>
            <a:t> </a:t>
          </a:r>
          <a:r>
            <a:rPr lang="en-IN" sz="2400" kern="1200" dirty="0" err="1" smtClean="0"/>
            <a:t>mouthrinse</a:t>
          </a:r>
          <a:r>
            <a:rPr lang="en-IN" sz="2400" kern="1200" dirty="0" smtClean="0"/>
            <a:t> and spray </a:t>
          </a:r>
          <a:r>
            <a:rPr lang="en-IN" sz="2400" kern="1200" dirty="0" err="1" smtClean="0"/>
            <a:t>chairside</a:t>
          </a:r>
          <a:r>
            <a:rPr lang="en-IN" sz="2400" kern="1200" dirty="0" smtClean="0"/>
            <a:t>  </a:t>
          </a:r>
          <a:endParaRPr lang="en-IN" sz="2400" kern="1200" dirty="0"/>
        </a:p>
      </dsp:txBody>
      <dsp:txXfrm>
        <a:off x="0" y="1042720"/>
        <a:ext cx="6096000" cy="954719"/>
      </dsp:txXfrm>
    </dsp:sp>
    <dsp:sp modelId="{D550D318-387A-4162-A429-93CD1D996567}">
      <dsp:nvSpPr>
        <dsp:cNvPr id="0" name=""/>
        <dsp:cNvSpPr/>
      </dsp:nvSpPr>
      <dsp:spPr>
        <a:xfrm>
          <a:off x="0" y="2066560"/>
          <a:ext cx="6096000" cy="954719"/>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kern="1200" dirty="0" smtClean="0"/>
            <a:t>patients’ daily oral hygiene regimen of </a:t>
          </a:r>
          <a:r>
            <a:rPr lang="en-IN" sz="2400" kern="1200" dirty="0" err="1" smtClean="0"/>
            <a:t>chlorhexidine</a:t>
          </a:r>
          <a:r>
            <a:rPr lang="en-IN" sz="2400" kern="1200" dirty="0" smtClean="0"/>
            <a:t> mouthwash</a:t>
          </a:r>
          <a:endParaRPr lang="en-IN" sz="2400" kern="1200" dirty="0"/>
        </a:p>
      </dsp:txBody>
      <dsp:txXfrm>
        <a:off x="0" y="2066560"/>
        <a:ext cx="6096000" cy="954719"/>
      </dsp:txXfrm>
    </dsp:sp>
    <dsp:sp modelId="{FF5C4B75-147D-42A7-A5FE-B7EFFC9A7F98}">
      <dsp:nvSpPr>
        <dsp:cNvPr id="0" name=""/>
        <dsp:cNvSpPr/>
      </dsp:nvSpPr>
      <dsp:spPr>
        <a:xfrm>
          <a:off x="0" y="3109280"/>
          <a:ext cx="6096000" cy="95471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kern="1200" dirty="0" smtClean="0"/>
            <a:t>for a period of two months to retard the </a:t>
          </a:r>
          <a:r>
            <a:rPr lang="en-IN" sz="2400" kern="1200" dirty="0" err="1" smtClean="0"/>
            <a:t>recolonisation</a:t>
          </a:r>
          <a:r>
            <a:rPr lang="en-IN" sz="2400" kern="1200" dirty="0" smtClean="0"/>
            <a:t> of the pockets</a:t>
          </a:r>
          <a:endParaRPr lang="en-IN" sz="2400" kern="1200" dirty="0"/>
        </a:p>
      </dsp:txBody>
      <dsp:txXfrm>
        <a:off x="0" y="3109280"/>
        <a:ext cx="6096000" cy="9547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437DC7-5977-4247-BC98-F1FA138E2E90}" type="datetimeFigureOut">
              <a:rPr lang="en-IN" smtClean="0"/>
              <a:pPr/>
              <a:t>16/02/2023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0CBC6C-2C82-4CB9-A90B-7E7BE3C7FF7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7</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purpose of this second probing is to establish accurately the level of attachment and degree of involvement of roots and </a:t>
            </a:r>
            <a:r>
              <a:rPr lang="en-IN" dirty="0" err="1" smtClean="0"/>
              <a:t>furcations</a:t>
            </a:r>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22</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err="1" smtClean="0"/>
              <a:t>Periimplantitis</a:t>
            </a:r>
            <a:r>
              <a:rPr lang="en-IN" dirty="0" smtClean="0"/>
              <a:t> can create pockets around implants, so probing around the implants becomes part of the examination and diagnosis. </a:t>
            </a:r>
          </a:p>
          <a:p>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23</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err="1" smtClean="0">
                <a:solidFill>
                  <a:schemeClr val="tx1"/>
                </a:solidFill>
                <a:latin typeface="+mn-lt"/>
                <a:ea typeface="+mn-ea"/>
                <a:cs typeface="+mn-cs"/>
              </a:rPr>
              <a:t>Gutta</a:t>
            </a:r>
            <a:r>
              <a:rPr lang="en-IN" sz="1200" kern="1200" dirty="0" smtClean="0">
                <a:solidFill>
                  <a:schemeClr val="tx1"/>
                </a:solidFill>
                <a:latin typeface="+mn-lt"/>
                <a:ea typeface="+mn-ea"/>
                <a:cs typeface="+mn-cs"/>
              </a:rPr>
              <a:t> </a:t>
            </a:r>
            <a:r>
              <a:rPr lang="en-IN" sz="1200" kern="1200" dirty="0" err="1" smtClean="0">
                <a:solidFill>
                  <a:schemeClr val="tx1"/>
                </a:solidFill>
                <a:latin typeface="+mn-lt"/>
                <a:ea typeface="+mn-ea"/>
                <a:cs typeface="+mn-cs"/>
              </a:rPr>
              <a:t>percha</a:t>
            </a:r>
            <a:r>
              <a:rPr lang="en-IN" sz="1200" kern="1200" dirty="0" smtClean="0">
                <a:solidFill>
                  <a:schemeClr val="tx1"/>
                </a:solidFill>
                <a:latin typeface="+mn-lt"/>
                <a:ea typeface="+mn-ea"/>
                <a:cs typeface="+mn-cs"/>
              </a:rPr>
              <a:t> points or calibrated silver points can be used with the radiograph to assist in determining the level of attachment of periodontal pockets. They may be used effectively for individual pockets or in clinical research, but their routine use throughout the mouth would be rather cumbersome.</a:t>
            </a:r>
          </a:p>
          <a:p>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26</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The term mechanical therapy refers to both </a:t>
            </a:r>
            <a:r>
              <a:rPr lang="en-IN" dirty="0" err="1" smtClean="0"/>
              <a:t>supragingival</a:t>
            </a:r>
            <a:r>
              <a:rPr lang="en-IN" dirty="0" smtClean="0"/>
              <a:t> and </a:t>
            </a:r>
            <a:r>
              <a:rPr lang="en-IN" dirty="0" err="1" smtClean="0"/>
              <a:t>subgingival</a:t>
            </a:r>
            <a:r>
              <a:rPr lang="en-IN" dirty="0" smtClean="0"/>
              <a:t> scaling as well as root planning. The removal of all tooth deposits is considered the first step of therapy directed at inflammation and pocket depth reduction.</a:t>
            </a:r>
          </a:p>
          <a:p>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31</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rationale of this approach is to eradicate or at least suppress all periodontal pathogens in a short time not only from the periodontal pockets but also the entire </a:t>
            </a:r>
            <a:r>
              <a:rPr lang="en-IN" dirty="0" err="1" smtClean="0"/>
              <a:t>oropharyngeal</a:t>
            </a:r>
            <a:r>
              <a:rPr lang="en-IN" dirty="0" smtClean="0"/>
              <a:t> cavity so that the </a:t>
            </a:r>
            <a:r>
              <a:rPr lang="en-IN" dirty="0" err="1" smtClean="0"/>
              <a:t>recolonisation</a:t>
            </a:r>
            <a:r>
              <a:rPr lang="en-IN" dirty="0" smtClean="0"/>
              <a:t> of the pockets by bacteria residing non-treated pockets and other oral sites is prevented.</a:t>
            </a:r>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32</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33</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 However, conventional </a:t>
            </a:r>
            <a:r>
              <a:rPr lang="en-IN" sz="1200" kern="1200" dirty="0" err="1" smtClean="0">
                <a:solidFill>
                  <a:schemeClr val="tx1"/>
                </a:solidFill>
                <a:latin typeface="+mn-lt"/>
                <a:ea typeface="+mn-ea"/>
                <a:cs typeface="+mn-cs"/>
              </a:rPr>
              <a:t>mec</a:t>
            </a:r>
            <a:r>
              <a:rPr lang="en-IN" dirty="0" err="1" smtClean="0"/>
              <a:t>In</a:t>
            </a:r>
            <a:r>
              <a:rPr lang="en-IN" dirty="0" smtClean="0"/>
              <a:t> such cases, antimicrobial agents may help to further suppress periodontal </a:t>
            </a:r>
            <a:r>
              <a:rPr lang="en-IN" dirty="0" err="1" smtClean="0"/>
              <a:t>pathogens</a:t>
            </a:r>
            <a:r>
              <a:rPr lang="en-IN" sz="1200" kern="1200" dirty="0" err="1" smtClean="0">
                <a:solidFill>
                  <a:schemeClr val="tx1"/>
                </a:solidFill>
                <a:latin typeface="+mn-lt"/>
                <a:ea typeface="+mn-ea"/>
                <a:cs typeface="+mn-cs"/>
              </a:rPr>
              <a:t>hanical</a:t>
            </a:r>
            <a:r>
              <a:rPr lang="en-IN" sz="1200" kern="1200" dirty="0" smtClean="0">
                <a:solidFill>
                  <a:schemeClr val="tx1"/>
                </a:solidFill>
                <a:latin typeface="+mn-lt"/>
                <a:ea typeface="+mn-ea"/>
                <a:cs typeface="+mn-cs"/>
              </a:rPr>
              <a:t> root debridement does not usually eradicate all </a:t>
            </a:r>
            <a:r>
              <a:rPr lang="en-IN" sz="1200" kern="1200" dirty="0" err="1" smtClean="0">
                <a:solidFill>
                  <a:schemeClr val="tx1"/>
                </a:solidFill>
                <a:latin typeface="+mn-lt"/>
                <a:ea typeface="+mn-ea"/>
                <a:cs typeface="+mn-cs"/>
              </a:rPr>
              <a:t>periodontopathic</a:t>
            </a:r>
            <a:r>
              <a:rPr lang="en-IN" sz="1200" kern="1200" dirty="0" smtClean="0">
                <a:solidFill>
                  <a:schemeClr val="tx1"/>
                </a:solidFill>
                <a:latin typeface="+mn-lt"/>
                <a:ea typeface="+mn-ea"/>
                <a:cs typeface="+mn-cs"/>
              </a:rPr>
              <a:t> bacteria from the </a:t>
            </a:r>
            <a:r>
              <a:rPr lang="en-IN" sz="1200" kern="1200" dirty="0" err="1" smtClean="0">
                <a:solidFill>
                  <a:schemeClr val="tx1"/>
                </a:solidFill>
                <a:latin typeface="+mn-lt"/>
                <a:ea typeface="+mn-ea"/>
                <a:cs typeface="+mn-cs"/>
              </a:rPr>
              <a:t>subgingival</a:t>
            </a:r>
            <a:r>
              <a:rPr lang="en-IN" sz="1200" kern="1200" dirty="0" smtClean="0">
                <a:solidFill>
                  <a:schemeClr val="tx1"/>
                </a:solidFill>
                <a:latin typeface="+mn-lt"/>
                <a:ea typeface="+mn-ea"/>
                <a:cs typeface="+mn-cs"/>
              </a:rPr>
              <a:t> ecosystem.</a:t>
            </a:r>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35</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The disadvantage of local antimicrobial therapy is the difficulty of placing therapeutic concentrations of the antimicrobial agents into deeper parts of periodontal pockets or </a:t>
            </a:r>
            <a:r>
              <a:rPr lang="en-IN" sz="1200" kern="1200" dirty="0" err="1" smtClean="0">
                <a:solidFill>
                  <a:schemeClr val="tx1"/>
                </a:solidFill>
                <a:latin typeface="+mn-lt"/>
                <a:ea typeface="+mn-ea"/>
                <a:cs typeface="+mn-cs"/>
              </a:rPr>
              <a:t>furcation</a:t>
            </a:r>
            <a:r>
              <a:rPr lang="en-IN" sz="1200" kern="1200" dirty="0" smtClean="0">
                <a:solidFill>
                  <a:schemeClr val="tx1"/>
                </a:solidFill>
                <a:latin typeface="+mn-lt"/>
                <a:ea typeface="+mn-ea"/>
                <a:cs typeface="+mn-cs"/>
              </a:rPr>
              <a:t> lesions. Thus, topical antimicrobials may not be adequate to eliminate all </a:t>
            </a:r>
            <a:r>
              <a:rPr lang="en-IN" sz="1200" kern="1200" dirty="0" err="1" smtClean="0">
                <a:solidFill>
                  <a:schemeClr val="tx1"/>
                </a:solidFill>
                <a:latin typeface="+mn-lt"/>
                <a:ea typeface="+mn-ea"/>
                <a:cs typeface="+mn-cs"/>
              </a:rPr>
              <a:t>periodontopathic</a:t>
            </a:r>
            <a:r>
              <a:rPr lang="en-IN" sz="1200" kern="1200" dirty="0" smtClean="0">
                <a:solidFill>
                  <a:schemeClr val="tx1"/>
                </a:solidFill>
                <a:latin typeface="+mn-lt"/>
                <a:ea typeface="+mn-ea"/>
                <a:cs typeface="+mn-cs"/>
              </a:rPr>
              <a:t> bacteria. The efficacy of locally applied antimicrobial agents in periodontal therapy also depends on whether there is sufficient contact time between the antimicrobial agent and the target microorganisms</a:t>
            </a:r>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37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latin typeface="+mn-lt"/>
                <a:ea typeface="+mn-ea"/>
                <a:cs typeface="+mn-cs"/>
              </a:rPr>
              <a:t>Pocket elimination consists of reducing the depth of periodontal pockets to that of a physiologic </a:t>
            </a:r>
            <a:r>
              <a:rPr lang="en-IN" sz="1200" kern="1200" dirty="0" err="1" smtClean="0">
                <a:solidFill>
                  <a:schemeClr val="tx1"/>
                </a:solidFill>
                <a:latin typeface="+mn-lt"/>
                <a:ea typeface="+mn-ea"/>
                <a:cs typeface="+mn-cs"/>
              </a:rPr>
              <a:t>sulcus</a:t>
            </a:r>
            <a:r>
              <a:rPr lang="en-IN" sz="1200" kern="1200" dirty="0" smtClean="0">
                <a:solidFill>
                  <a:schemeClr val="tx1"/>
                </a:solidFill>
                <a:latin typeface="+mn-lt"/>
                <a:ea typeface="+mn-ea"/>
                <a:cs typeface="+mn-cs"/>
              </a:rPr>
              <a:t> to enable cleansing by the patient. </a:t>
            </a:r>
            <a:endParaRPr lang="en-IN" dirty="0" smtClean="0"/>
          </a:p>
          <a:p>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43</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lnSpc>
                <a:spcPct val="150000"/>
              </a:lnSpc>
            </a:pPr>
            <a:r>
              <a:rPr lang="en-IN" dirty="0" smtClean="0"/>
              <a:t>Surgical therapy deals with:</a:t>
            </a:r>
          </a:p>
          <a:p>
            <a:pPr algn="just">
              <a:lnSpc>
                <a:spcPct val="150000"/>
              </a:lnSpc>
              <a:buNone/>
            </a:pPr>
            <a:r>
              <a:rPr lang="en-IN" dirty="0" smtClean="0"/>
              <a:t>	 (1) the soft tissue component and</a:t>
            </a:r>
          </a:p>
          <a:p>
            <a:pPr algn="just">
              <a:lnSpc>
                <a:spcPct val="150000"/>
              </a:lnSpc>
              <a:buNone/>
            </a:pPr>
            <a:r>
              <a:rPr lang="en-IN" dirty="0" smtClean="0"/>
              <a:t>	(2) the hard tissue component of the periodontal pocket at a specific tooth site.</a:t>
            </a:r>
          </a:p>
          <a:p>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46</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1.8 mm</a:t>
            </a:r>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latin typeface="+mn-lt"/>
                <a:ea typeface="+mn-ea"/>
                <a:cs typeface="+mn-cs"/>
              </a:rPr>
              <a:t>This is important in evaluating differences in probing depth before and after treatment, because the reduction in probe penetration may be a result of reduced inflammatory response rather than gain in attachment.</a:t>
            </a:r>
          </a:p>
          <a:p>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11</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A, In a normal </a:t>
            </a:r>
            <a:r>
              <a:rPr lang="en-IN" sz="1200" kern="1200" dirty="0" err="1" smtClean="0">
                <a:solidFill>
                  <a:schemeClr val="tx1"/>
                </a:solidFill>
                <a:latin typeface="+mn-lt"/>
                <a:ea typeface="+mn-ea"/>
                <a:cs typeface="+mn-cs"/>
              </a:rPr>
              <a:t>sulcus</a:t>
            </a:r>
            <a:r>
              <a:rPr lang="en-IN" sz="1200" kern="1200" dirty="0" smtClean="0">
                <a:solidFill>
                  <a:schemeClr val="tx1"/>
                </a:solidFill>
                <a:latin typeface="+mn-lt"/>
                <a:ea typeface="+mn-ea"/>
                <a:cs typeface="+mn-cs"/>
              </a:rPr>
              <a:t> with a long </a:t>
            </a:r>
            <a:r>
              <a:rPr lang="en-IN" sz="1200" kern="1200" dirty="0" err="1" smtClean="0">
                <a:solidFill>
                  <a:schemeClr val="tx1"/>
                </a:solidFill>
                <a:latin typeface="+mn-lt"/>
                <a:ea typeface="+mn-ea"/>
                <a:cs typeface="+mn-cs"/>
              </a:rPr>
              <a:t>junctional</a:t>
            </a:r>
            <a:r>
              <a:rPr lang="en-IN" sz="1200" kern="1200" dirty="0" smtClean="0">
                <a:solidFill>
                  <a:schemeClr val="tx1"/>
                </a:solidFill>
                <a:latin typeface="+mn-lt"/>
                <a:ea typeface="+mn-ea"/>
                <a:cs typeface="+mn-cs"/>
              </a:rPr>
              <a:t> epithelium (between arrows), the probe penetrates about one-third to half the length of the </a:t>
            </a:r>
            <a:r>
              <a:rPr lang="en-IN" sz="1200" kern="1200" dirty="0" err="1" smtClean="0">
                <a:solidFill>
                  <a:schemeClr val="tx1"/>
                </a:solidFill>
                <a:latin typeface="+mn-lt"/>
                <a:ea typeface="+mn-ea"/>
                <a:cs typeface="+mn-cs"/>
              </a:rPr>
              <a:t>junctional</a:t>
            </a:r>
            <a:r>
              <a:rPr lang="en-IN" sz="1200" kern="1200" dirty="0" smtClean="0">
                <a:solidFill>
                  <a:schemeClr val="tx1"/>
                </a:solidFill>
                <a:latin typeface="+mn-lt"/>
                <a:ea typeface="+mn-ea"/>
                <a:cs typeface="+mn-cs"/>
              </a:rPr>
              <a:t> epithelium. B, In a periodontal pocket with a short </a:t>
            </a:r>
            <a:r>
              <a:rPr lang="en-IN" sz="1200" kern="1200" dirty="0" err="1" smtClean="0">
                <a:solidFill>
                  <a:schemeClr val="tx1"/>
                </a:solidFill>
                <a:latin typeface="+mn-lt"/>
                <a:ea typeface="+mn-ea"/>
                <a:cs typeface="+mn-cs"/>
              </a:rPr>
              <a:t>junctional</a:t>
            </a:r>
            <a:r>
              <a:rPr lang="en-IN" sz="1200" kern="1200" dirty="0" smtClean="0">
                <a:solidFill>
                  <a:schemeClr val="tx1"/>
                </a:solidFill>
                <a:latin typeface="+mn-lt"/>
                <a:ea typeface="+mn-ea"/>
                <a:cs typeface="+mn-cs"/>
              </a:rPr>
              <a:t> epithelium (between arrows), the probe penetrates beyond the apical end of the </a:t>
            </a:r>
            <a:r>
              <a:rPr lang="en-IN" sz="1200" kern="1200" dirty="0" err="1" smtClean="0">
                <a:solidFill>
                  <a:schemeClr val="tx1"/>
                </a:solidFill>
                <a:latin typeface="+mn-lt"/>
                <a:ea typeface="+mn-ea"/>
                <a:cs typeface="+mn-cs"/>
              </a:rPr>
              <a:t>junctional</a:t>
            </a:r>
            <a:r>
              <a:rPr lang="en-IN" sz="1200" kern="1200" dirty="0" smtClean="0">
                <a:solidFill>
                  <a:schemeClr val="tx1"/>
                </a:solidFill>
                <a:latin typeface="+mn-lt"/>
                <a:ea typeface="+mn-ea"/>
                <a:cs typeface="+mn-cs"/>
              </a:rPr>
              <a:t> epithelium</a:t>
            </a:r>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14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latin typeface="+mn-lt"/>
                <a:ea typeface="+mn-ea"/>
                <a:cs typeface="+mn-cs"/>
              </a:rPr>
              <a:t>Because of these and other sources of variation, manually operated conventional periodontal probes have an average measurement error of ±1 mm.</a:t>
            </a:r>
          </a:p>
          <a:p>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15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latin typeface="+mn-lt"/>
                <a:ea typeface="+mn-ea"/>
                <a:cs typeface="+mn-cs"/>
              </a:rPr>
              <a:t>Virtually all of these probes use controlled insertion forces and have in vitro resolution of 0.1-0.5 mm. Since they are linked to a computer they all have the advantage of direct data entry.</a:t>
            </a:r>
          </a:p>
          <a:p>
            <a:r>
              <a:rPr lang="en-IN" sz="1200" kern="1200" dirty="0" smtClean="0">
                <a:solidFill>
                  <a:schemeClr val="tx1"/>
                </a:solidFill>
                <a:latin typeface="+mn-lt"/>
                <a:ea typeface="+mn-ea"/>
                <a:cs typeface="+mn-cs"/>
              </a:rPr>
              <a:t>All automated controlled-force probes have two main drawbacks: 1) reduced tactile sense of the operator and 2) increased patient discomfort</a:t>
            </a:r>
          </a:p>
          <a:p>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16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When the </a:t>
            </a:r>
            <a:r>
              <a:rPr lang="en-IN" dirty="0" err="1" smtClean="0"/>
              <a:t>cementoenamel</a:t>
            </a:r>
            <a:r>
              <a:rPr lang="en-IN" dirty="0" smtClean="0"/>
              <a:t> junction is not detectable or is missing due to a dental restoration, the clinical attachment level cannot be measured. </a:t>
            </a:r>
          </a:p>
          <a:p>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18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As a single test, bleeding on probing is not a good predictor of progressive attachment loss, however, its absence is an excellent predictor of periodontal stability. When present in multiple sites of advanced disease, bleeding on probing is a good indicator of progressive attachment loss</a:t>
            </a:r>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19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The purpose of this initial probing, however, together with the clinical and radiographic examination, is to determine whether the tooth can be saved or should be extracted.</a:t>
            </a:r>
          </a:p>
          <a:p>
            <a:endParaRPr lang="en-IN" dirty="0"/>
          </a:p>
        </p:txBody>
      </p:sp>
      <p:sp>
        <p:nvSpPr>
          <p:cNvPr id="4" name="Slide Number Placeholder 3"/>
          <p:cNvSpPr>
            <a:spLocks noGrp="1"/>
          </p:cNvSpPr>
          <p:nvPr>
            <p:ph type="sldNum" sz="quarter" idx="10"/>
          </p:nvPr>
        </p:nvSpPr>
        <p:spPr/>
        <p:txBody>
          <a:bodyPr/>
          <a:lstStyle/>
          <a:p>
            <a:fld id="{A30CBC6C-2C82-4CB9-A90B-7E7BE3C7FF76}" type="slidenum">
              <a:rPr lang="en-IN" smtClean="0"/>
              <a:pPr/>
              <a:t>21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2EAC846-5C16-42A8-AB1B-19D31DC0270A}" type="datetimeFigureOut">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3CF0B3-9C77-4130-A78F-26D35C3CEB1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2EAC846-5C16-42A8-AB1B-19D31DC0270A}" type="datetimeFigureOut">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3CF0B3-9C77-4130-A78F-26D35C3CEB1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2EAC846-5C16-42A8-AB1B-19D31DC0270A}" type="datetimeFigureOut">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3CF0B3-9C77-4130-A78F-26D35C3CEB1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2EAC846-5C16-42A8-AB1B-19D31DC0270A}" type="datetimeFigureOut">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3CF0B3-9C77-4130-A78F-26D35C3CEB1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AC846-5C16-42A8-AB1B-19D31DC0270A}" type="datetimeFigureOut">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3CF0B3-9C77-4130-A78F-26D35C3CEB1A}"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2EAC846-5C16-42A8-AB1B-19D31DC0270A}" type="datetimeFigureOut">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3CF0B3-9C77-4130-A78F-26D35C3CEB1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2EAC846-5C16-42A8-AB1B-19D31DC0270A}" type="datetimeFigureOut">
              <a:rPr lang="en-IN" smtClean="0"/>
              <a:pPr/>
              <a:t>16/02/2023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23CF0B3-9C77-4130-A78F-26D35C3CEB1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2EAC846-5C16-42A8-AB1B-19D31DC0270A}" type="datetimeFigureOut">
              <a:rPr lang="en-IN" smtClean="0"/>
              <a:pPr/>
              <a:t>16/02/2023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23CF0B3-9C77-4130-A78F-26D35C3CEB1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AC846-5C16-42A8-AB1B-19D31DC0270A}" type="datetimeFigureOut">
              <a:rPr lang="en-IN" smtClean="0"/>
              <a:pPr/>
              <a:t>16/02/2023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23CF0B3-9C77-4130-A78F-26D35C3CEB1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AC846-5C16-42A8-AB1B-19D31DC0270A}" type="datetimeFigureOut">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3CF0B3-9C77-4130-A78F-26D35C3CEB1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AC846-5C16-42A8-AB1B-19D31DC0270A}" type="datetimeFigureOut">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3CF0B3-9C77-4130-A78F-26D35C3CEB1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AC846-5C16-42A8-AB1B-19D31DC0270A}" type="datetimeFigureOut">
              <a:rPr lang="en-IN" smtClean="0"/>
              <a:pPr/>
              <a:t>16/02/2023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CF0B3-9C77-4130-A78F-26D35C3CEB1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286116" y="2428868"/>
            <a:ext cx="5040560" cy="122413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3600" dirty="0" smtClean="0">
                <a:solidFill>
                  <a:srgbClr val="7030A0"/>
                </a:solidFill>
                <a:latin typeface="Impact" pitchFamily="34" charset="0"/>
              </a:rPr>
              <a:t>PERIODONTAL POCKET</a:t>
            </a:r>
            <a:endParaRPr lang="en-IN" sz="3600" dirty="0">
              <a:solidFill>
                <a:srgbClr val="7030A0"/>
              </a:solidFill>
              <a:latin typeface="Impact" pitchFamily="34" charset="0"/>
            </a:endParaRPr>
          </a:p>
        </p:txBody>
      </p:sp>
      <p:pic>
        <p:nvPicPr>
          <p:cNvPr id="5" name="Picture 4" descr="deepPocket.jpg"/>
          <p:cNvPicPr>
            <a:picLocks noChangeAspect="1"/>
          </p:cNvPicPr>
          <p:nvPr/>
        </p:nvPicPr>
        <p:blipFill>
          <a:blip r:embed="rId3" cstate="print"/>
          <a:stretch>
            <a:fillRect/>
          </a:stretch>
        </p:blipFill>
        <p:spPr>
          <a:xfrm rot="20998237">
            <a:off x="5153769" y="3374634"/>
            <a:ext cx="2802607" cy="2783923"/>
          </a:xfrm>
          <a:prstGeom prst="ellipse">
            <a:avLst/>
          </a:prstGeom>
          <a:ln>
            <a:noFill/>
          </a:ln>
          <a:effectLst>
            <a:softEdge rad="112500"/>
          </a:effectLst>
        </p:spPr>
      </p:pic>
      <p:sp>
        <p:nvSpPr>
          <p:cNvPr id="6" name="Rectangle 5"/>
          <p:cNvSpPr/>
          <p:nvPr/>
        </p:nvSpPr>
        <p:spPr>
          <a:xfrm>
            <a:off x="3214678" y="428604"/>
            <a:ext cx="5715040" cy="646331"/>
          </a:xfrm>
          <a:prstGeom prst="rect">
            <a:avLst/>
          </a:prstGeom>
        </p:spPr>
        <p:txBody>
          <a:bodyPr wrap="square">
            <a:spAutoFit/>
          </a:bodyPr>
          <a:lstStyle/>
          <a:p>
            <a:pPr algn="ctr"/>
            <a:r>
              <a:rPr lang="en-US" b="1" u="sng" dirty="0" smtClean="0">
                <a:latin typeface="Algerian" pitchFamily="82" charset="0"/>
              </a:rPr>
              <a:t>RUNGTA COLLEGE OF DENTAL SCIENCES AND RESEARCH,BHILAI</a:t>
            </a:r>
            <a:endParaRPr lang="en-US" b="1" u="sng" dirty="0">
              <a:latin typeface="Algerian" pitchFamily="82" charset="0"/>
            </a:endParaRPr>
          </a:p>
        </p:txBody>
      </p:sp>
      <p:pic>
        <p:nvPicPr>
          <p:cNvPr id="7" name="Picture 6" descr="rungta logo">
            <a:extLst>
              <a:ext uri="{FF2B5EF4-FFF2-40B4-BE49-F238E27FC236}">
                <a16:creationId xmlns="" xmlns:a16="http://schemas.microsoft.com/office/drawing/2014/main" id="{F38FFA46-7635-3509-37CA-B903AD620E34}"/>
              </a:ext>
            </a:extLst>
          </p:cNvPr>
          <p:cNvPicPr/>
          <p:nvPr/>
        </p:nvPicPr>
        <p:blipFill>
          <a:blip r:embed="rId4" cstate="print"/>
          <a:srcRect/>
          <a:stretch>
            <a:fillRect/>
          </a:stretch>
        </p:blipFill>
        <p:spPr bwMode="auto">
          <a:xfrm>
            <a:off x="5214942" y="1214422"/>
            <a:ext cx="1512168" cy="1233699"/>
          </a:xfrm>
          <a:prstGeom prst="rect">
            <a:avLst/>
          </a:prstGeom>
          <a:noFill/>
          <a:ln w="9525">
            <a:noFill/>
            <a:miter lim="800000"/>
            <a:headEnd/>
            <a:tailEnd/>
          </a:ln>
        </p:spPr>
      </p:pic>
      <p:sp>
        <p:nvSpPr>
          <p:cNvPr id="8" name="Rectangle 7"/>
          <p:cNvSpPr/>
          <p:nvPr/>
        </p:nvSpPr>
        <p:spPr>
          <a:xfrm>
            <a:off x="0" y="4500570"/>
            <a:ext cx="3857620" cy="183075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IN" sz="2400" dirty="0" smtClean="0"/>
              <a:t>Dr PUSHPENDRA YADAV</a:t>
            </a:r>
          </a:p>
          <a:p>
            <a:r>
              <a:rPr lang="en-IN" sz="2400" dirty="0" err="1" smtClean="0"/>
              <a:t>Sr</a:t>
            </a:r>
            <a:r>
              <a:rPr lang="en-IN" sz="2400" dirty="0" smtClean="0"/>
              <a:t> Lecturer</a:t>
            </a:r>
          </a:p>
          <a:p>
            <a:r>
              <a:rPr lang="en-IN" sz="2400" dirty="0" err="1" smtClean="0"/>
              <a:t>Dept</a:t>
            </a:r>
            <a:r>
              <a:rPr lang="en-IN" sz="2400" dirty="0" smtClean="0"/>
              <a:t> of Periodontology</a:t>
            </a:r>
            <a:endParaRPr lang="en-IN"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a:solidFill>
                  <a:srgbClr val="7030A0"/>
                </a:solidFill>
              </a:rPr>
              <a:t>Clinical or Probing </a:t>
            </a:r>
            <a:r>
              <a:rPr lang="en-IN" dirty="0" smtClean="0">
                <a:solidFill>
                  <a:srgbClr val="7030A0"/>
                </a:solidFill>
              </a:rPr>
              <a:t>depth</a:t>
            </a:r>
            <a:endParaRPr lang="en-IN" dirty="0">
              <a:solidFill>
                <a:srgbClr val="7030A0"/>
              </a:solidFill>
            </a:endParaRPr>
          </a:p>
        </p:txBody>
      </p:sp>
      <p:sp>
        <p:nvSpPr>
          <p:cNvPr id="3" name="Content Placeholder 2"/>
          <p:cNvSpPr>
            <a:spLocks noGrp="1"/>
          </p:cNvSpPr>
          <p:nvPr>
            <p:ph idx="1"/>
          </p:nvPr>
        </p:nvSpPr>
        <p:spPr/>
        <p:txBody>
          <a:bodyPr/>
          <a:lstStyle/>
          <a:p>
            <a:pPr algn="just">
              <a:lnSpc>
                <a:spcPct val="150000"/>
              </a:lnSpc>
            </a:pPr>
            <a:r>
              <a:rPr lang="en-IN" dirty="0"/>
              <a:t>The probing depth is the distance to which an ad hoc instrument (probe) penetrates into the pocket</a:t>
            </a:r>
            <a:r>
              <a:rPr lang="en-IN" dirty="0" smtClean="0"/>
              <a:t>.</a:t>
            </a:r>
          </a:p>
          <a:p>
            <a:pPr algn="just">
              <a:lnSpc>
                <a:spcPct val="150000"/>
              </a:lnSpc>
              <a:buNone/>
            </a:pPr>
            <a:endParaRPr lang="en-IN" dirty="0"/>
          </a:p>
        </p:txBody>
      </p:sp>
      <p:pic>
        <p:nvPicPr>
          <p:cNvPr id="4" name="Picture 3"/>
          <p:cNvPicPr/>
          <p:nvPr/>
        </p:nvPicPr>
        <p:blipFill>
          <a:blip r:embed="rId2" cstate="print"/>
          <a:srcRect/>
          <a:stretch>
            <a:fillRect/>
          </a:stretch>
        </p:blipFill>
        <p:spPr bwMode="auto">
          <a:xfrm>
            <a:off x="4860031" y="3429000"/>
            <a:ext cx="3096345" cy="324036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7030A0"/>
                </a:solidFill>
              </a:rPr>
              <a:t>Clinical or Probing depth</a:t>
            </a:r>
            <a:endParaRPr lang="en-IN"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IN" dirty="0"/>
              <a:t>In humans the probe tip penetrates to the most coronal intact </a:t>
            </a:r>
            <a:r>
              <a:rPr lang="en-IN" dirty="0" err="1"/>
              <a:t>fibers</a:t>
            </a:r>
            <a:r>
              <a:rPr lang="en-IN" dirty="0"/>
              <a:t> of the connective tissue attachment. </a:t>
            </a:r>
            <a:endParaRPr lang="en-IN" dirty="0" smtClean="0"/>
          </a:p>
          <a:p>
            <a:pPr algn="just">
              <a:lnSpc>
                <a:spcPct val="150000"/>
              </a:lnSpc>
            </a:pPr>
            <a:r>
              <a:rPr lang="en-IN" dirty="0" smtClean="0"/>
              <a:t>The </a:t>
            </a:r>
            <a:r>
              <a:rPr lang="en-IN" dirty="0"/>
              <a:t>depth of penetration of the probe in the connective tissue apical to the </a:t>
            </a:r>
            <a:r>
              <a:rPr lang="en-IN" dirty="0" err="1"/>
              <a:t>junctional</a:t>
            </a:r>
            <a:r>
              <a:rPr lang="en-IN" dirty="0"/>
              <a:t> epithelium in a periodontal pocket is about </a:t>
            </a:r>
            <a:endParaRPr lang="en-IN" dirty="0" smtClean="0"/>
          </a:p>
          <a:p>
            <a:pPr algn="just">
              <a:lnSpc>
                <a:spcPct val="150000"/>
              </a:lnSpc>
              <a:buNone/>
            </a:pPr>
            <a:r>
              <a:rPr lang="en-IN" dirty="0" smtClean="0"/>
              <a:t>                       0.3 </a:t>
            </a:r>
            <a:r>
              <a:rPr lang="en-IN" dirty="0"/>
              <a:t>mm</a:t>
            </a:r>
            <a:r>
              <a:rPr lang="en-IN" dirty="0" smtClean="0"/>
              <a:t>.</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en-IN" dirty="0" smtClean="0">
                <a:solidFill>
                  <a:srgbClr val="0070C0"/>
                </a:solidFill>
              </a:rPr>
              <a:t>Van </a:t>
            </a:r>
            <a:r>
              <a:rPr lang="en-IN" dirty="0" err="1" smtClean="0">
                <a:solidFill>
                  <a:srgbClr val="0070C0"/>
                </a:solidFill>
              </a:rPr>
              <a:t>der</a:t>
            </a:r>
            <a:r>
              <a:rPr lang="en-IN" dirty="0" smtClean="0">
                <a:solidFill>
                  <a:srgbClr val="0070C0"/>
                </a:solidFill>
              </a:rPr>
              <a:t> </a:t>
            </a:r>
            <a:r>
              <a:rPr lang="en-IN" dirty="0" err="1" smtClean="0">
                <a:solidFill>
                  <a:srgbClr val="0070C0"/>
                </a:solidFill>
              </a:rPr>
              <a:t>Velden</a:t>
            </a:r>
            <a:r>
              <a:rPr lang="en-IN" dirty="0" smtClean="0">
                <a:solidFill>
                  <a:srgbClr val="0070C0"/>
                </a:solidFill>
              </a:rPr>
              <a:t> (1979) </a:t>
            </a:r>
            <a:r>
              <a:rPr lang="en-IN" dirty="0" smtClean="0"/>
              <a:t>through his experiment  recommended a probing force of </a:t>
            </a:r>
            <a:r>
              <a:rPr lang="en-IN" dirty="0" smtClean="0">
                <a:solidFill>
                  <a:srgbClr val="C00000"/>
                </a:solidFill>
              </a:rPr>
              <a:t>0.75 N</a:t>
            </a:r>
            <a:r>
              <a:rPr lang="en-IN" dirty="0" smtClean="0"/>
              <a:t> as optimal with probes of 0.63 mm in diameter.</a:t>
            </a:r>
          </a:p>
          <a:p>
            <a:pPr algn="just">
              <a:lnSpc>
                <a:spcPct val="150000"/>
              </a:lnSpc>
            </a:pP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7030A0"/>
                </a:solidFill>
              </a:rPr>
              <a:t>Probing technique</a:t>
            </a:r>
            <a:endParaRPr lang="en-IN" dirty="0">
              <a:solidFill>
                <a:srgbClr val="7030A0"/>
              </a:solidFill>
            </a:endParaRPr>
          </a:p>
        </p:txBody>
      </p:sp>
      <p:sp>
        <p:nvSpPr>
          <p:cNvPr id="3" name="Content Placeholder 2"/>
          <p:cNvSpPr>
            <a:spLocks noGrp="1"/>
          </p:cNvSpPr>
          <p:nvPr>
            <p:ph idx="1"/>
          </p:nvPr>
        </p:nvSpPr>
        <p:spPr>
          <a:xfrm>
            <a:off x="457200" y="1340768"/>
            <a:ext cx="8229600" cy="4785395"/>
          </a:xfrm>
        </p:spPr>
        <p:txBody>
          <a:bodyPr/>
          <a:lstStyle/>
          <a:p>
            <a:pPr algn="just"/>
            <a:r>
              <a:rPr lang="en-IN" dirty="0" smtClean="0"/>
              <a:t>The probe should be inserted parallel to the vertical axis of the tooth and “walked” circumferentially around each surface of each tooth to detect the areas of deepest penetration.</a:t>
            </a:r>
          </a:p>
          <a:p>
            <a:pPr algn="just">
              <a:lnSpc>
                <a:spcPct val="150000"/>
              </a:lnSpc>
            </a:pPr>
            <a:endParaRPr lang="en-IN" dirty="0" smtClean="0"/>
          </a:p>
        </p:txBody>
      </p:sp>
      <p:pic>
        <p:nvPicPr>
          <p:cNvPr id="4" name="Picture 3"/>
          <p:cNvPicPr/>
          <p:nvPr/>
        </p:nvPicPr>
        <p:blipFill>
          <a:blip r:embed="rId2" cstate="print"/>
          <a:srcRect/>
          <a:stretch>
            <a:fillRect/>
          </a:stretch>
        </p:blipFill>
        <p:spPr bwMode="auto">
          <a:xfrm>
            <a:off x="4716017" y="3429000"/>
            <a:ext cx="3384376" cy="3149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a:stretch>
            <a:fillRect/>
          </a:stretch>
        </p:blipFill>
        <p:spPr bwMode="auto">
          <a:xfrm>
            <a:off x="2123728" y="973652"/>
            <a:ext cx="4680520" cy="4759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t>The depth of penetration of a probe in a pocket depends on such factors as:</a:t>
            </a:r>
            <a:endParaRPr lang="en-IN" sz="32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algn="just">
              <a:lnSpc>
                <a:spcPct val="150000"/>
              </a:lnSpc>
            </a:pPr>
            <a:r>
              <a:rPr lang="en-IN" dirty="0" smtClean="0"/>
              <a:t>In an attempt to overcome some of the variables associated with periodontal probing, several new types of probes have been invented that includes the </a:t>
            </a:r>
            <a:r>
              <a:rPr lang="en-IN" dirty="0" smtClean="0">
                <a:solidFill>
                  <a:srgbClr val="00B0F0"/>
                </a:solidFill>
              </a:rPr>
              <a:t>Florida probe</a:t>
            </a:r>
            <a:r>
              <a:rPr lang="en-IN" dirty="0" smtClean="0"/>
              <a:t>, Toronto probe, Foster-Miller (Alabama) probe and</a:t>
            </a:r>
          </a:p>
          <a:p>
            <a:pPr algn="just">
              <a:lnSpc>
                <a:spcPct val="150000"/>
              </a:lnSpc>
              <a:buNone/>
            </a:pPr>
            <a:r>
              <a:rPr lang="en-IN" dirty="0" smtClean="0"/>
              <a:t>	 </a:t>
            </a:r>
            <a:r>
              <a:rPr lang="en-IN" dirty="0" err="1" smtClean="0"/>
              <a:t>Interprobe</a:t>
            </a:r>
            <a:r>
              <a:rPr lang="en-IN" dirty="0" smtClean="0"/>
              <a:t>.</a:t>
            </a:r>
            <a:endParaRPr lang="en-IN" dirty="0"/>
          </a:p>
        </p:txBody>
      </p:sp>
      <p:pic>
        <p:nvPicPr>
          <p:cNvPr id="4" name="Picture 3" descr="florida-probe.jpg"/>
          <p:cNvPicPr>
            <a:picLocks noChangeAspect="1"/>
          </p:cNvPicPr>
          <p:nvPr/>
        </p:nvPicPr>
        <p:blipFill>
          <a:blip r:embed="rId3" cstate="print"/>
          <a:stretch>
            <a:fillRect/>
          </a:stretch>
        </p:blipFill>
        <p:spPr>
          <a:xfrm>
            <a:off x="3491880" y="4005064"/>
            <a:ext cx="5112568" cy="2736304"/>
          </a:xfrm>
          <a:prstGeom prst="rect">
            <a:avLst/>
          </a:prstGeom>
          <a:ln>
            <a:solidFill>
              <a:schemeClr val="accent5">
                <a:lumMod val="75000"/>
              </a:schemeClr>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rgbClr val="00B050"/>
                </a:solidFill>
              </a:rPr>
              <a:t>Clinical attachment level </a:t>
            </a:r>
            <a:endParaRPr lang="en-IN" dirty="0">
              <a:solidFill>
                <a:srgbClr val="00B050"/>
              </a:solidFill>
            </a:endParaRPr>
          </a:p>
        </p:txBody>
      </p:sp>
      <p:sp>
        <p:nvSpPr>
          <p:cNvPr id="3" name="Content Placeholder 2"/>
          <p:cNvSpPr>
            <a:spLocks noGrp="1"/>
          </p:cNvSpPr>
          <p:nvPr>
            <p:ph idx="1"/>
          </p:nvPr>
        </p:nvSpPr>
        <p:spPr/>
        <p:txBody>
          <a:bodyPr/>
          <a:lstStyle/>
          <a:p>
            <a:pPr algn="just">
              <a:lnSpc>
                <a:spcPct val="150000"/>
              </a:lnSpc>
            </a:pPr>
            <a:r>
              <a:rPr lang="en-IN" dirty="0" smtClean="0"/>
              <a:t>It is the distance from the </a:t>
            </a:r>
            <a:r>
              <a:rPr lang="en-IN" dirty="0" err="1" smtClean="0"/>
              <a:t>cementoenamel</a:t>
            </a:r>
            <a:r>
              <a:rPr lang="en-IN" dirty="0" smtClean="0"/>
              <a:t> junction to the base of the pocket. </a:t>
            </a:r>
          </a:p>
          <a:p>
            <a:pPr algn="just">
              <a:lnSpc>
                <a:spcPct val="150000"/>
              </a:lnSpc>
            </a:pPr>
            <a:r>
              <a:rPr lang="en-IN" dirty="0" smtClean="0"/>
              <a:t>It is a clinical approximation of the loss of connective tissue attachment from the root surface.</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0" indent="0" algn="just">
              <a:lnSpc>
                <a:spcPct val="150000"/>
              </a:lnSpc>
              <a:spcBef>
                <a:spcPts val="0"/>
              </a:spcBef>
              <a:buNone/>
              <a:defRPr/>
            </a:pPr>
            <a:r>
              <a:rPr lang="en-IN" dirty="0" smtClean="0"/>
              <a:t>In such situations, another fixed landmark such as a stent or the margin of a restoration can be used to obtain a measurement called the 	 		</a:t>
            </a:r>
            <a:r>
              <a:rPr lang="en-IN" dirty="0" smtClean="0">
                <a:solidFill>
                  <a:srgbClr val="FF0000"/>
                </a:solidFill>
              </a:rPr>
              <a:t>relative attachment level. </a:t>
            </a:r>
          </a:p>
          <a:p>
            <a:pPr algn="just">
              <a:lnSpc>
                <a:spcPct val="150000"/>
              </a:lnSpc>
            </a:pPr>
            <a:endParaRPr lang="en-IN" dirty="0"/>
          </a:p>
        </p:txBody>
      </p:sp>
      <p:pic>
        <p:nvPicPr>
          <p:cNvPr id="4" name="Picture 3" descr="f.jpg"/>
          <p:cNvPicPr>
            <a:picLocks noChangeAspect="1"/>
          </p:cNvPicPr>
          <p:nvPr/>
        </p:nvPicPr>
        <p:blipFill>
          <a:blip r:embed="rId3" cstate="print"/>
          <a:stretch>
            <a:fillRect/>
          </a:stretch>
        </p:blipFill>
        <p:spPr>
          <a:xfrm>
            <a:off x="2047108" y="3645024"/>
            <a:ext cx="4685132" cy="2955123"/>
          </a:xfrm>
          <a:prstGeom prst="rect">
            <a:avLst/>
          </a:prstGeom>
          <a:ln>
            <a:solidFill>
              <a:schemeClr val="bg2">
                <a:lumMod val="50000"/>
              </a:schemeClr>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rgbClr val="7030A0"/>
                </a:solidFill>
              </a:rPr>
              <a:t>Bleeding on Probing</a:t>
            </a:r>
            <a:endParaRPr lang="en-IN" dirty="0">
              <a:solidFill>
                <a:srgbClr val="7030A0"/>
              </a:solidFill>
            </a:endParaRPr>
          </a:p>
        </p:txBody>
      </p:sp>
      <p:sp>
        <p:nvSpPr>
          <p:cNvPr id="3" name="Content Placeholder 2"/>
          <p:cNvSpPr>
            <a:spLocks noGrp="1"/>
          </p:cNvSpPr>
          <p:nvPr>
            <p:ph idx="1"/>
          </p:nvPr>
        </p:nvSpPr>
        <p:spPr/>
        <p:txBody>
          <a:bodyPr/>
          <a:lstStyle/>
          <a:p>
            <a:pPr algn="just">
              <a:lnSpc>
                <a:spcPct val="150000"/>
              </a:lnSpc>
            </a:pPr>
            <a:r>
              <a:rPr lang="en-IN" dirty="0" smtClean="0"/>
              <a:t>The insertion of a probe to the bottom of the pocket elicits bleeding if the </a:t>
            </a:r>
            <a:r>
              <a:rPr lang="en-IN" dirty="0" err="1" smtClean="0"/>
              <a:t>gingiva</a:t>
            </a:r>
            <a:r>
              <a:rPr lang="en-IN" dirty="0" smtClean="0"/>
              <a:t> is inflamed and the pocket epithelium is atrophic or ulcerated.</a:t>
            </a:r>
          </a:p>
          <a:p>
            <a:pPr algn="just">
              <a:lnSpc>
                <a:spcPct val="150000"/>
              </a:lnSpc>
            </a:pPr>
            <a:endParaRPr lang="en-IN" dirty="0"/>
          </a:p>
        </p:txBody>
      </p:sp>
      <p:pic>
        <p:nvPicPr>
          <p:cNvPr id="4" name="Picture 3" descr="pic18.png"/>
          <p:cNvPicPr>
            <a:picLocks noChangeAspect="1"/>
          </p:cNvPicPr>
          <p:nvPr/>
        </p:nvPicPr>
        <p:blipFill>
          <a:blip r:embed="rId3" cstate="print"/>
          <a:stretch>
            <a:fillRect/>
          </a:stretch>
        </p:blipFill>
        <p:spPr>
          <a:xfrm>
            <a:off x="4723024" y="4077072"/>
            <a:ext cx="4025440" cy="244827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1"/>
            <a:ext cx="7772400" cy="857255"/>
          </a:xfrm>
        </p:spPr>
        <p:txBody>
          <a:bodyPr>
            <a:normAutofit/>
          </a:bodyPr>
          <a:lstStyle/>
          <a:p>
            <a:r>
              <a:rPr lang="en-IN" sz="3200" b="1" dirty="0" smtClean="0">
                <a:latin typeface="Times New Roman" panose="02020603050405020304" pitchFamily="18" charset="0"/>
                <a:ea typeface="Tahoma" panose="020B0604030504040204" pitchFamily="34" charset="0"/>
                <a:cs typeface="Times New Roman" panose="02020603050405020304" pitchFamily="18" charset="0"/>
              </a:rPr>
              <a:t>SPECIFIC LEARNING OBJECTIVES</a:t>
            </a:r>
            <a:endParaRPr lang="en-IN" sz="3200" dirty="0"/>
          </a:p>
        </p:txBody>
      </p:sp>
      <p:graphicFrame>
        <p:nvGraphicFramePr>
          <p:cNvPr id="4" name="Table 3"/>
          <p:cNvGraphicFramePr>
            <a:graphicFrameLocks noGrp="1"/>
          </p:cNvGraphicFramePr>
          <p:nvPr/>
        </p:nvGraphicFramePr>
        <p:xfrm>
          <a:off x="428597" y="1428736"/>
          <a:ext cx="7858179" cy="2641312"/>
        </p:xfrm>
        <a:graphic>
          <a:graphicData uri="http://schemas.openxmlformats.org/drawingml/2006/table">
            <a:tbl>
              <a:tblPr firstRow="1" bandRow="1">
                <a:tableStyleId>{5C22544A-7EE6-4342-B048-85BDC9FD1C3A}</a:tableStyleId>
              </a:tblPr>
              <a:tblGrid>
                <a:gridCol w="2619393"/>
                <a:gridCol w="2619393"/>
                <a:gridCol w="2619393"/>
              </a:tblGrid>
              <a:tr h="1364536">
                <a:tc>
                  <a:txBody>
                    <a:bodyPr/>
                    <a:lstStyle/>
                    <a:p>
                      <a:r>
                        <a:rPr lang="en-US" dirty="0" smtClean="0"/>
                        <a:t>CORE AREAS </a:t>
                      </a:r>
                      <a:endParaRPr lang="en-IN" dirty="0"/>
                    </a:p>
                  </a:txBody>
                  <a:tcPr/>
                </a:tc>
                <a:tc>
                  <a:txBody>
                    <a:bodyPr/>
                    <a:lstStyle/>
                    <a:p>
                      <a:r>
                        <a:rPr lang="en-US" dirty="0" smtClean="0"/>
                        <a:t>DOMAN </a:t>
                      </a:r>
                      <a:endParaRPr lang="en-IN" dirty="0"/>
                    </a:p>
                  </a:txBody>
                  <a:tcPr/>
                </a:tc>
                <a:tc>
                  <a:txBody>
                    <a:bodyPr/>
                    <a:lstStyle/>
                    <a:p>
                      <a:r>
                        <a:rPr lang="en-US" dirty="0" smtClean="0"/>
                        <a:t>CATEGORY</a:t>
                      </a:r>
                      <a:endParaRPr lang="en-IN" dirty="0"/>
                    </a:p>
                  </a:txBody>
                  <a:tcPr/>
                </a:tc>
              </a:tr>
              <a:tr h="490011">
                <a:tc>
                  <a:txBody>
                    <a:bodyPr/>
                    <a:lstStyle/>
                    <a:p>
                      <a:pPr marL="571500" lvl="0" indent="-571500">
                        <a:lnSpc>
                          <a:spcPct val="120000"/>
                        </a:lnSpc>
                        <a:buFont typeface="Wingdings" pitchFamily="2" charset="2"/>
                        <a:buNone/>
                      </a:pPr>
                      <a:r>
                        <a:rPr lang="en-IN" dirty="0" smtClean="0">
                          <a:solidFill>
                            <a:srgbClr val="002060"/>
                          </a:solidFill>
                        </a:rPr>
                        <a:t>Diagnosis</a:t>
                      </a:r>
                    </a:p>
                  </a:txBody>
                  <a:tcPr/>
                </a:tc>
                <a:tc>
                  <a:txBody>
                    <a:bodyPr/>
                    <a:lstStyle/>
                    <a:p>
                      <a:r>
                        <a:rPr lang="en-US" dirty="0" smtClean="0"/>
                        <a:t>Cognitive </a:t>
                      </a:r>
                      <a:endParaRPr lang="en-IN" dirty="0"/>
                    </a:p>
                  </a:txBody>
                  <a:tcPr/>
                </a:tc>
                <a:tc>
                  <a:txBody>
                    <a:bodyPr/>
                    <a:lstStyle/>
                    <a:p>
                      <a:r>
                        <a:rPr lang="en-US" dirty="0" smtClean="0"/>
                        <a:t>Must to know</a:t>
                      </a:r>
                      <a:endParaRPr lang="en-IN" dirty="0"/>
                    </a:p>
                  </a:txBody>
                  <a:tcPr/>
                </a:tc>
              </a:tr>
              <a:tr h="7867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solidFill>
                            <a:srgbClr val="002060"/>
                          </a:solidFill>
                        </a:rPr>
                        <a:t>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smtClean="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err="1" smtClean="0"/>
                        <a:t>Pshycomotor</a:t>
                      </a:r>
                      <a:r>
                        <a:rPr lang="en-IN" dirty="0" smtClean="0"/>
                        <a:t> </a:t>
                      </a:r>
                    </a:p>
                    <a:p>
                      <a:endParaRPr lang="en-IN" dirty="0"/>
                    </a:p>
                  </a:txBody>
                  <a:tcPr/>
                </a:tc>
                <a:tc>
                  <a:txBody>
                    <a:bodyPr/>
                    <a:lstStyle/>
                    <a:p>
                      <a:r>
                        <a:rPr lang="en-US" dirty="0" smtClean="0"/>
                        <a:t>Nice</a:t>
                      </a:r>
                      <a:r>
                        <a:rPr lang="en-US" baseline="0" dirty="0" smtClean="0"/>
                        <a:t> to know </a:t>
                      </a:r>
                      <a:endParaRPr lang="en-IN" dirty="0"/>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rgbClr val="00B050"/>
                </a:solidFill>
              </a:rPr>
              <a:t>When to Probe</a:t>
            </a:r>
            <a:endParaRPr lang="en-IN" dirty="0">
              <a:solidFill>
                <a:srgbClr val="00B050"/>
              </a:solidFill>
            </a:endParaRPr>
          </a:p>
        </p:txBody>
      </p:sp>
      <p:sp>
        <p:nvSpPr>
          <p:cNvPr id="3" name="Content Placeholder 2"/>
          <p:cNvSpPr>
            <a:spLocks noGrp="1"/>
          </p:cNvSpPr>
          <p:nvPr>
            <p:ph idx="1"/>
          </p:nvPr>
        </p:nvSpPr>
        <p:spPr>
          <a:xfrm>
            <a:off x="457200" y="1268760"/>
            <a:ext cx="8229600" cy="4857403"/>
          </a:xfrm>
        </p:spPr>
        <p:txBody>
          <a:bodyPr/>
          <a:lstStyle/>
          <a:p>
            <a:pPr algn="just">
              <a:lnSpc>
                <a:spcPct val="150000"/>
              </a:lnSpc>
            </a:pPr>
            <a:r>
              <a:rPr lang="en-IN" dirty="0" smtClean="0"/>
              <a:t>Probing of pockets is done at various times for diagnosis and for monitoring the course of treatment and maintenance.</a:t>
            </a:r>
            <a:endParaRPr lang="en-IN" dirty="0"/>
          </a:p>
        </p:txBody>
      </p:sp>
      <p:graphicFrame>
        <p:nvGraphicFramePr>
          <p:cNvPr id="4" name="Diagram 3"/>
          <p:cNvGraphicFramePr/>
          <p:nvPr/>
        </p:nvGraphicFramePr>
        <p:xfrm>
          <a:off x="3972272" y="3356992"/>
          <a:ext cx="4272136" cy="3415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algn="just">
              <a:lnSpc>
                <a:spcPct val="150000"/>
              </a:lnSpc>
            </a:pPr>
            <a:r>
              <a:rPr lang="en-IN" i="1" dirty="0" smtClean="0">
                <a:solidFill>
                  <a:srgbClr val="FF0000"/>
                </a:solidFill>
              </a:rPr>
              <a:t>The initial probing</a:t>
            </a:r>
            <a:r>
              <a:rPr lang="en-IN" dirty="0" smtClean="0">
                <a:solidFill>
                  <a:srgbClr val="FF0000"/>
                </a:solidFill>
              </a:rPr>
              <a:t> </a:t>
            </a:r>
            <a:r>
              <a:rPr lang="en-IN" dirty="0" smtClean="0"/>
              <a:t>of moderate or advanced cases is usually hampered by the presence of heavy inflammation and abundant calculus and cannot be done accurately. </a:t>
            </a:r>
          </a:p>
          <a:p>
            <a:pPr algn="just">
              <a:lnSpc>
                <a:spcPct val="150000"/>
              </a:lnSpc>
            </a:pPr>
            <a:endParaRPr lang="en-IN" dirty="0"/>
          </a:p>
        </p:txBody>
      </p:sp>
      <p:pic>
        <p:nvPicPr>
          <p:cNvPr id="4" name="Picture 3" descr="2.JPG"/>
          <p:cNvPicPr>
            <a:picLocks noChangeAspect="1"/>
          </p:cNvPicPr>
          <p:nvPr/>
        </p:nvPicPr>
        <p:blipFill>
          <a:blip r:embed="rId3" cstate="print"/>
          <a:stretch>
            <a:fillRect/>
          </a:stretch>
        </p:blipFill>
        <p:spPr>
          <a:xfrm>
            <a:off x="2847975" y="3589362"/>
            <a:ext cx="3448050" cy="26479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algn="just">
              <a:lnSpc>
                <a:spcPct val="150000"/>
              </a:lnSpc>
            </a:pPr>
            <a:r>
              <a:rPr lang="en-IN" i="1" dirty="0" smtClean="0">
                <a:solidFill>
                  <a:srgbClr val="FF0000"/>
                </a:solidFill>
              </a:rPr>
              <a:t>The second probing</a:t>
            </a:r>
            <a:r>
              <a:rPr lang="en-IN" dirty="0" smtClean="0"/>
              <a:t>: After the patient has performed adequate plaque control over time and calculus has been removed, the major inflammatory changes disappear, and a more accurate probing of the pockets can be performed. </a:t>
            </a:r>
          </a:p>
          <a:p>
            <a:pPr algn="just">
              <a:lnSpc>
                <a:spcPct val="150000"/>
              </a:lnSpc>
            </a:pPr>
            <a:r>
              <a:rPr lang="en-IN" dirty="0" smtClean="0"/>
              <a:t>.</a:t>
            </a:r>
            <a:endParaRPr lang="en-IN" dirty="0"/>
          </a:p>
        </p:txBody>
      </p:sp>
      <p:pic>
        <p:nvPicPr>
          <p:cNvPr id="4" name="Picture 3" descr="probe1.jpg"/>
          <p:cNvPicPr>
            <a:picLocks noChangeAspect="1"/>
          </p:cNvPicPr>
          <p:nvPr/>
        </p:nvPicPr>
        <p:blipFill>
          <a:blip r:embed="rId3" cstate="print"/>
          <a:stretch>
            <a:fillRect/>
          </a:stretch>
        </p:blipFill>
        <p:spPr>
          <a:xfrm>
            <a:off x="3828256" y="4221088"/>
            <a:ext cx="3048000" cy="2286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algn="just">
              <a:lnSpc>
                <a:spcPct val="150000"/>
              </a:lnSpc>
              <a:buNone/>
            </a:pPr>
            <a:r>
              <a:rPr lang="en-IN" dirty="0" smtClean="0"/>
              <a:t>Probing around implants:</a:t>
            </a:r>
          </a:p>
          <a:p>
            <a:pPr algn="just">
              <a:lnSpc>
                <a:spcPct val="150000"/>
              </a:lnSpc>
            </a:pPr>
            <a:r>
              <a:rPr lang="en-IN" dirty="0" smtClean="0"/>
              <a:t>To prevent scratching of the implant surface, </a:t>
            </a:r>
            <a:r>
              <a:rPr lang="en-IN" dirty="0" smtClean="0">
                <a:solidFill>
                  <a:srgbClr val="00B050"/>
                </a:solidFill>
              </a:rPr>
              <a:t>plastic periodontal probes </a:t>
            </a:r>
            <a:r>
              <a:rPr lang="en-IN" dirty="0" smtClean="0"/>
              <a:t>should be used.</a:t>
            </a:r>
          </a:p>
          <a:p>
            <a:pPr algn="just">
              <a:lnSpc>
                <a:spcPct val="150000"/>
              </a:lnSpc>
            </a:pPr>
            <a:endParaRPr lang="en-IN" dirty="0"/>
          </a:p>
        </p:txBody>
      </p:sp>
      <p:pic>
        <p:nvPicPr>
          <p:cNvPr id="4" name="Picture 3" descr="periimplantlitreview.jpg"/>
          <p:cNvPicPr>
            <a:picLocks noChangeAspect="1"/>
          </p:cNvPicPr>
          <p:nvPr/>
        </p:nvPicPr>
        <p:blipFill>
          <a:blip r:embed="rId3" cstate="print"/>
          <a:stretch>
            <a:fillRect/>
          </a:stretch>
        </p:blipFill>
        <p:spPr>
          <a:xfrm>
            <a:off x="4290392" y="3284984"/>
            <a:ext cx="3810000" cy="254317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403648" y="3573016"/>
            <a:ext cx="4896544" cy="158417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4400" b="1" dirty="0" smtClean="0"/>
              <a:t>RADIOGRAPHIC INTERPRETATION</a:t>
            </a:r>
            <a:endParaRPr lang="en-IN" sz="4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lnSpcReduction="10000"/>
          </a:bodyPr>
          <a:lstStyle/>
          <a:p>
            <a:pPr algn="just">
              <a:lnSpc>
                <a:spcPct val="150000"/>
              </a:lnSpc>
            </a:pPr>
            <a:r>
              <a:rPr lang="en-IN" dirty="0" smtClean="0">
                <a:solidFill>
                  <a:srgbClr val="FF0000"/>
                </a:solidFill>
              </a:rPr>
              <a:t>Pockets are not detected by radiographic examination. </a:t>
            </a:r>
          </a:p>
          <a:p>
            <a:pPr algn="just">
              <a:lnSpc>
                <a:spcPct val="150000"/>
              </a:lnSpc>
            </a:pPr>
            <a:r>
              <a:rPr lang="en-IN" dirty="0" smtClean="0"/>
              <a:t>The periodontal pocket is a soft tissue change. Radiographs indicate areas of bone loss where pockets may be suspected; they don’t show pocket presence or depth, and thus they show no difference before or after pocket elimination unless bone has been modified.</a:t>
            </a: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IN" dirty="0" err="1" smtClean="0"/>
              <a:t>Gutta</a:t>
            </a:r>
            <a:r>
              <a:rPr lang="en-IN" dirty="0" smtClean="0"/>
              <a:t> </a:t>
            </a:r>
            <a:r>
              <a:rPr lang="en-IN" dirty="0" err="1" smtClean="0"/>
              <a:t>percha</a:t>
            </a:r>
            <a:r>
              <a:rPr lang="en-IN" dirty="0" smtClean="0"/>
              <a:t> points or calibrated silver points can be used with the radiograph </a:t>
            </a:r>
          </a:p>
          <a:p>
            <a:pPr algn="just"/>
            <a:endParaRPr lang="en-IN" dirty="0"/>
          </a:p>
        </p:txBody>
      </p:sp>
      <p:pic>
        <p:nvPicPr>
          <p:cNvPr id="4" name="Picture 3"/>
          <p:cNvPicPr/>
          <p:nvPr/>
        </p:nvPicPr>
        <p:blipFill>
          <a:blip r:embed="rId3" cstate="print"/>
          <a:srcRect r="2156"/>
          <a:stretch>
            <a:fillRect/>
          </a:stretch>
        </p:blipFill>
        <p:spPr bwMode="auto">
          <a:xfrm>
            <a:off x="2555181" y="2924944"/>
            <a:ext cx="4249067" cy="316835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00B050"/>
                </a:solidFill>
              </a:rPr>
              <a:t>Methods for the detection of periodontal pathogens</a:t>
            </a:r>
            <a:endParaRPr lang="en-IN" dirty="0">
              <a:solidFill>
                <a:srgbClr val="00B050"/>
              </a:solidFill>
            </a:endParaRPr>
          </a:p>
        </p:txBody>
      </p:sp>
      <p:graphicFrame>
        <p:nvGraphicFramePr>
          <p:cNvPr id="4" name="Content Placeholder 3"/>
          <p:cNvGraphicFramePr>
            <a:graphicFrameLocks noGrp="1"/>
          </p:cNvGraphicFramePr>
          <p:nvPr>
            <p:ph idx="1"/>
          </p:nvPr>
        </p:nvGraphicFramePr>
        <p:xfrm>
          <a:off x="961256" y="1600200"/>
          <a:ext cx="670708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403648" y="3573016"/>
            <a:ext cx="4896544" cy="158417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4400" dirty="0" smtClean="0"/>
              <a:t>TREATMENT </a:t>
            </a:r>
            <a:endParaRPr lang="en-IN" sz="4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59632" y="1124744"/>
          <a:ext cx="742716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1"/>
            <a:ext cx="7772400" cy="928693"/>
          </a:xfrm>
        </p:spPr>
        <p:txBody>
          <a:bodyPr/>
          <a:lstStyle/>
          <a:p>
            <a:r>
              <a:rPr lang="en-US" b="1" u="sng" dirty="0" smtClean="0"/>
              <a:t>CONTENT</a:t>
            </a:r>
            <a:endParaRPr lang="en-IN" b="1" u="sng" dirty="0"/>
          </a:p>
        </p:txBody>
      </p:sp>
      <p:sp>
        <p:nvSpPr>
          <p:cNvPr id="3" name="Subtitle 2"/>
          <p:cNvSpPr>
            <a:spLocks noGrp="1"/>
          </p:cNvSpPr>
          <p:nvPr>
            <p:ph type="subTitle" idx="1"/>
          </p:nvPr>
        </p:nvSpPr>
        <p:spPr>
          <a:xfrm>
            <a:off x="285720" y="1142984"/>
            <a:ext cx="8572560" cy="4495816"/>
          </a:xfrm>
        </p:spPr>
        <p:txBody>
          <a:bodyPr/>
          <a:lstStyle/>
          <a:p>
            <a:pPr algn="l">
              <a:buFont typeface="Arial" pitchFamily="34" charset="0"/>
              <a:buChar char="•"/>
            </a:pPr>
            <a:endParaRPr lang="en-IN" dirty="0" smtClean="0">
              <a:solidFill>
                <a:schemeClr val="tx1"/>
              </a:solidFill>
            </a:endParaRPr>
          </a:p>
          <a:p>
            <a:r>
              <a:rPr lang="en-US" b="1" dirty="0" smtClean="0">
                <a:solidFill>
                  <a:schemeClr val="tx1"/>
                </a:solidFill>
              </a:rPr>
              <a:t>PART II</a:t>
            </a:r>
            <a:endParaRPr lang="en-IN" b="1" dirty="0" smtClean="0">
              <a:solidFill>
                <a:schemeClr val="tx1"/>
              </a:solidFill>
            </a:endParaRPr>
          </a:p>
          <a:p>
            <a:pPr algn="l">
              <a:buFont typeface="Arial" pitchFamily="34" charset="0"/>
              <a:buChar char="•"/>
            </a:pPr>
            <a:r>
              <a:rPr lang="en-IN" dirty="0" smtClean="0">
                <a:solidFill>
                  <a:schemeClr val="tx1"/>
                </a:solidFill>
              </a:rPr>
              <a:t>DIAGNOSIS</a:t>
            </a:r>
          </a:p>
          <a:p>
            <a:pPr algn="l">
              <a:buFont typeface="Arial" pitchFamily="34" charset="0"/>
              <a:buChar char="•"/>
            </a:pPr>
            <a:r>
              <a:rPr lang="en-IN" dirty="0" smtClean="0">
                <a:solidFill>
                  <a:schemeClr val="tx1"/>
                </a:solidFill>
              </a:rPr>
              <a:t>TREATMENT</a:t>
            </a:r>
          </a:p>
          <a:p>
            <a:pPr algn="l">
              <a:buFont typeface="Arial" pitchFamily="34" charset="0"/>
              <a:buChar char="•"/>
            </a:pPr>
            <a:r>
              <a:rPr lang="en-US" dirty="0" smtClean="0">
                <a:solidFill>
                  <a:schemeClr val="tx1"/>
                </a:solidFill>
              </a:rPr>
              <a:t>SUMMARY</a:t>
            </a:r>
          </a:p>
          <a:p>
            <a:pPr algn="l">
              <a:buFont typeface="Arial" pitchFamily="34" charset="0"/>
              <a:buChar char="•"/>
            </a:pPr>
            <a:r>
              <a:rPr lang="en-US" dirty="0" smtClean="0">
                <a:solidFill>
                  <a:schemeClr val="tx1"/>
                </a:solidFill>
              </a:rPr>
              <a:t>REFERENCE</a:t>
            </a:r>
            <a:endParaRPr lang="en-IN" dirty="0" smtClean="0">
              <a:solidFill>
                <a:schemeClr val="tx1"/>
              </a:solidFill>
            </a:endParaRPr>
          </a:p>
          <a:p>
            <a:pPr algn="l"/>
            <a:endParaRPr lang="en-IN" dirty="0" smtClean="0">
              <a:solidFill>
                <a:schemeClr val="tx1"/>
              </a:solidFill>
            </a:endParaRPr>
          </a:p>
          <a:p>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IN" sz="3200" dirty="0" smtClean="0"/>
              <a:t>The various treatment modalities available in non surgical periodontal therapy are:</a:t>
            </a:r>
            <a:br>
              <a:rPr lang="en-IN" sz="3200" dirty="0" smtClean="0"/>
            </a:br>
            <a:endParaRPr lang="en-IN" sz="3200" dirty="0"/>
          </a:p>
        </p:txBody>
      </p:sp>
      <p:graphicFrame>
        <p:nvGraphicFramePr>
          <p:cNvPr id="4" name="Diagram 3"/>
          <p:cNvGraphicFramePr/>
          <p:nvPr/>
        </p:nvGraphicFramePr>
        <p:xfrm>
          <a:off x="1524000" y="1397000"/>
          <a:ext cx="6096000"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B050"/>
                </a:solidFill>
              </a:rPr>
              <a:t>Mechanical therapy</a:t>
            </a:r>
            <a:endParaRPr lang="en-IN" dirty="0">
              <a:solidFill>
                <a:srgbClr val="00B050"/>
              </a:solidFill>
            </a:endParaRPr>
          </a:p>
        </p:txBody>
      </p:sp>
      <p:sp>
        <p:nvSpPr>
          <p:cNvPr id="3" name="Content Placeholder 2"/>
          <p:cNvSpPr>
            <a:spLocks noGrp="1"/>
          </p:cNvSpPr>
          <p:nvPr>
            <p:ph idx="1"/>
          </p:nvPr>
        </p:nvSpPr>
        <p:spPr>
          <a:xfrm>
            <a:off x="457200" y="1340768"/>
            <a:ext cx="8229600" cy="4785395"/>
          </a:xfrm>
        </p:spPr>
        <p:txBody>
          <a:bodyPr>
            <a:normAutofit/>
          </a:bodyPr>
          <a:lstStyle/>
          <a:p>
            <a:pPr algn="just">
              <a:lnSpc>
                <a:spcPct val="150000"/>
              </a:lnSpc>
            </a:pPr>
            <a:r>
              <a:rPr lang="en-IN" dirty="0" smtClean="0"/>
              <a:t>Consists of debridement of the roots by the meticulous use of hand or power-driven </a:t>
            </a:r>
            <a:r>
              <a:rPr lang="en-IN" dirty="0" err="1" smtClean="0"/>
              <a:t>scalers</a:t>
            </a:r>
            <a:r>
              <a:rPr lang="en-IN" dirty="0" smtClean="0"/>
              <a:t> to remove plaque, </a:t>
            </a:r>
            <a:r>
              <a:rPr lang="en-IN" dirty="0" err="1" smtClean="0"/>
              <a:t>endotoxin</a:t>
            </a:r>
            <a:r>
              <a:rPr lang="en-IN" dirty="0" smtClean="0"/>
              <a:t>, calculus and other plaque-retentive local factors. </a:t>
            </a:r>
          </a:p>
        </p:txBody>
      </p:sp>
      <p:pic>
        <p:nvPicPr>
          <p:cNvPr id="4" name="Picture 3" descr="srp.jpg"/>
          <p:cNvPicPr>
            <a:picLocks noChangeAspect="1"/>
          </p:cNvPicPr>
          <p:nvPr/>
        </p:nvPicPr>
        <p:blipFill>
          <a:blip r:embed="rId3" cstate="print"/>
          <a:stretch>
            <a:fillRect/>
          </a:stretch>
        </p:blipFill>
        <p:spPr>
          <a:xfrm>
            <a:off x="2452687" y="4365104"/>
            <a:ext cx="5143649" cy="231175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7030A0"/>
                </a:solidFill>
              </a:rPr>
              <a:t>Full mouth disinfection</a:t>
            </a:r>
            <a:endParaRPr lang="en-IN" dirty="0">
              <a:solidFill>
                <a:srgbClr val="7030A0"/>
              </a:solidFill>
            </a:endParaRPr>
          </a:p>
        </p:txBody>
      </p:sp>
      <p:sp>
        <p:nvSpPr>
          <p:cNvPr id="3" name="Content Placeholder 2"/>
          <p:cNvSpPr>
            <a:spLocks noGrp="1"/>
          </p:cNvSpPr>
          <p:nvPr>
            <p:ph idx="1"/>
          </p:nvPr>
        </p:nvSpPr>
        <p:spPr>
          <a:xfrm>
            <a:off x="457200" y="1412776"/>
            <a:ext cx="8229600" cy="5184576"/>
          </a:xfrm>
        </p:spPr>
        <p:txBody>
          <a:bodyPr>
            <a:normAutofit/>
          </a:bodyPr>
          <a:lstStyle/>
          <a:p>
            <a:pPr algn="just">
              <a:lnSpc>
                <a:spcPct val="150000"/>
              </a:lnSpc>
            </a:pPr>
            <a:r>
              <a:rPr lang="en-IN" dirty="0" smtClean="0"/>
              <a:t>The FMD was proposed by the research group of Leuven University in 1995 as a new treatment strategy. </a:t>
            </a:r>
          </a:p>
          <a:p>
            <a:pPr algn="just">
              <a:lnSpc>
                <a:spcPct val="150000"/>
              </a:lnSpc>
            </a:pPr>
            <a:endParaRPr lang="en-IN" dirty="0"/>
          </a:p>
        </p:txBody>
      </p:sp>
      <p:pic>
        <p:nvPicPr>
          <p:cNvPr id="4" name="Picture 3" descr="JIndianSocPeriodontol_2013_17_4_466_118318_f6.jpg"/>
          <p:cNvPicPr>
            <a:picLocks noChangeAspect="1"/>
          </p:cNvPicPr>
          <p:nvPr/>
        </p:nvPicPr>
        <p:blipFill>
          <a:blip r:embed="rId3" cstate="print"/>
          <a:stretch>
            <a:fillRect/>
          </a:stretch>
        </p:blipFill>
        <p:spPr>
          <a:xfrm>
            <a:off x="3191228" y="3645024"/>
            <a:ext cx="4333100" cy="313756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r>
              <a:rPr lang="en-IN" dirty="0" smtClean="0"/>
              <a:t>To achieve the above aims, </a:t>
            </a:r>
            <a:r>
              <a:rPr lang="en-IN" dirty="0" err="1" smtClean="0">
                <a:solidFill>
                  <a:srgbClr val="0070C0"/>
                </a:solidFill>
              </a:rPr>
              <a:t>Quirynen</a:t>
            </a:r>
            <a:r>
              <a:rPr lang="en-IN" dirty="0" smtClean="0">
                <a:solidFill>
                  <a:srgbClr val="0070C0"/>
                </a:solidFill>
              </a:rPr>
              <a:t> and his co-workers </a:t>
            </a:r>
            <a:r>
              <a:rPr lang="en-IN" dirty="0" smtClean="0"/>
              <a:t>proposed full mouth scaling and debridement in two visits within 24 hours.</a:t>
            </a:r>
            <a:endParaRPr lang="en-IN" dirty="0"/>
          </a:p>
        </p:txBody>
      </p:sp>
      <p:graphicFrame>
        <p:nvGraphicFramePr>
          <p:cNvPr id="4" name="Diagram 3"/>
          <p:cNvGraphicFramePr/>
          <p:nvPr/>
        </p:nvGraphicFramePr>
        <p:xfrm>
          <a:off x="1788368" y="22453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err="1" smtClean="0">
                <a:solidFill>
                  <a:srgbClr val="00B050"/>
                </a:solidFill>
              </a:rPr>
              <a:t>Subgingival</a:t>
            </a:r>
            <a:r>
              <a:rPr lang="en-IN" dirty="0" smtClean="0">
                <a:solidFill>
                  <a:srgbClr val="00B050"/>
                </a:solidFill>
              </a:rPr>
              <a:t> irrigation</a:t>
            </a:r>
            <a:endParaRPr lang="en-IN"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IN" dirty="0" err="1" smtClean="0"/>
              <a:t>Subgingival</a:t>
            </a:r>
            <a:r>
              <a:rPr lang="en-IN" dirty="0" smtClean="0"/>
              <a:t> irrigation penetrates much deeper in to the pocket, are more effective in flushing out the bacteria and significant improvements in gingival health. </a:t>
            </a:r>
          </a:p>
          <a:p>
            <a:pPr algn="just">
              <a:lnSpc>
                <a:spcPct val="150000"/>
              </a:lnSpc>
            </a:pPr>
            <a:r>
              <a:rPr lang="en-IN" dirty="0" smtClean="0"/>
              <a:t>Several </a:t>
            </a:r>
            <a:r>
              <a:rPr lang="en-IN" dirty="0" err="1" smtClean="0"/>
              <a:t>irrigant</a:t>
            </a:r>
            <a:r>
              <a:rPr lang="en-IN" dirty="0" smtClean="0"/>
              <a:t> solutions include </a:t>
            </a:r>
            <a:r>
              <a:rPr lang="en-IN" dirty="0" smtClean="0">
                <a:solidFill>
                  <a:srgbClr val="C00000"/>
                </a:solidFill>
              </a:rPr>
              <a:t>0.2% </a:t>
            </a:r>
            <a:r>
              <a:rPr lang="en-IN" dirty="0" err="1" smtClean="0">
                <a:solidFill>
                  <a:srgbClr val="C00000"/>
                </a:solidFill>
              </a:rPr>
              <a:t>chlorhexidine</a:t>
            </a:r>
            <a:r>
              <a:rPr lang="en-IN" dirty="0" smtClean="0">
                <a:solidFill>
                  <a:srgbClr val="C00000"/>
                </a:solidFill>
              </a:rPr>
              <a:t> </a:t>
            </a:r>
            <a:r>
              <a:rPr lang="en-IN" dirty="0" err="1" smtClean="0">
                <a:solidFill>
                  <a:srgbClr val="C00000"/>
                </a:solidFill>
              </a:rPr>
              <a:t>digluconate</a:t>
            </a:r>
            <a:r>
              <a:rPr lang="en-IN" dirty="0" smtClean="0">
                <a:solidFill>
                  <a:srgbClr val="C00000"/>
                </a:solidFill>
              </a:rPr>
              <a:t>, 0.5% tetracycline, 0.5% </a:t>
            </a:r>
            <a:r>
              <a:rPr lang="en-IN" dirty="0" err="1" smtClean="0">
                <a:solidFill>
                  <a:srgbClr val="C00000"/>
                </a:solidFill>
              </a:rPr>
              <a:t>metronidazole</a:t>
            </a:r>
            <a:r>
              <a:rPr lang="en-IN" dirty="0" smtClean="0">
                <a:solidFill>
                  <a:srgbClr val="C00000"/>
                </a:solidFill>
              </a:rPr>
              <a:t>, 0.02% stannous fluoride </a:t>
            </a:r>
            <a:endParaRPr lang="en-IN" dirty="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rgbClr val="00B050"/>
                </a:solidFill>
              </a:rPr>
              <a:t>Systemic antibiotics</a:t>
            </a:r>
            <a:endParaRPr lang="en-IN" dirty="0">
              <a:solidFill>
                <a:srgbClr val="00B050"/>
              </a:solidFill>
            </a:endParaRPr>
          </a:p>
        </p:txBody>
      </p:sp>
      <p:sp>
        <p:nvSpPr>
          <p:cNvPr id="3" name="Content Placeholder 2"/>
          <p:cNvSpPr>
            <a:spLocks noGrp="1"/>
          </p:cNvSpPr>
          <p:nvPr>
            <p:ph idx="1"/>
          </p:nvPr>
        </p:nvSpPr>
        <p:spPr/>
        <p:txBody>
          <a:bodyPr>
            <a:normAutofit/>
          </a:bodyPr>
          <a:lstStyle/>
          <a:p>
            <a:pPr algn="just">
              <a:lnSpc>
                <a:spcPct val="150000"/>
              </a:lnSpc>
            </a:pPr>
            <a:r>
              <a:rPr lang="en-IN" dirty="0" smtClean="0"/>
              <a:t>Sites with deep periodontal pockets, grooves, </a:t>
            </a:r>
            <a:r>
              <a:rPr lang="en-IN" dirty="0" err="1" smtClean="0"/>
              <a:t>furcations</a:t>
            </a:r>
            <a:r>
              <a:rPr lang="en-IN" dirty="0" smtClean="0"/>
              <a:t>, and concavities are difficult to access with periodontal instruments. Thus </a:t>
            </a:r>
            <a:r>
              <a:rPr lang="en-IN" dirty="0" err="1" smtClean="0"/>
              <a:t>periodontopathic</a:t>
            </a:r>
            <a:r>
              <a:rPr lang="en-IN" dirty="0" smtClean="0"/>
              <a:t> bacteria may remain in those sites. </a:t>
            </a:r>
            <a:endParaRPr lang="en-IN" dirty="0"/>
          </a:p>
        </p:txBody>
      </p:sp>
      <p:pic>
        <p:nvPicPr>
          <p:cNvPr id="4" name="Picture 3" descr="antibiotics_pills.jpg"/>
          <p:cNvPicPr>
            <a:picLocks noChangeAspect="1"/>
          </p:cNvPicPr>
          <p:nvPr/>
        </p:nvPicPr>
        <p:blipFill>
          <a:blip r:embed="rId3" cstate="print"/>
          <a:stretch>
            <a:fillRect/>
          </a:stretch>
        </p:blipFill>
        <p:spPr>
          <a:xfrm>
            <a:off x="5160573" y="4509120"/>
            <a:ext cx="2795803" cy="209685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lnSpcReduction="10000"/>
          </a:bodyPr>
          <a:lstStyle/>
          <a:p>
            <a:pPr algn="just">
              <a:lnSpc>
                <a:spcPct val="150000"/>
              </a:lnSpc>
              <a:buNone/>
            </a:pPr>
            <a:r>
              <a:rPr lang="en-IN" dirty="0" smtClean="0">
                <a:solidFill>
                  <a:schemeClr val="accent6">
                    <a:lumMod val="75000"/>
                  </a:schemeClr>
                </a:solidFill>
              </a:rPr>
              <a:t>Various systemic antibiotic used</a:t>
            </a:r>
            <a:r>
              <a:rPr lang="en-IN" dirty="0" smtClean="0"/>
              <a:t>:</a:t>
            </a:r>
          </a:p>
          <a:p>
            <a:pPr algn="just">
              <a:lnSpc>
                <a:spcPct val="150000"/>
              </a:lnSpc>
            </a:pPr>
            <a:r>
              <a:rPr lang="en-IN" dirty="0" smtClean="0"/>
              <a:t>Penicillin-</a:t>
            </a:r>
            <a:r>
              <a:rPr lang="en-IN" dirty="0" err="1" smtClean="0"/>
              <a:t>Augmentin</a:t>
            </a:r>
            <a:r>
              <a:rPr lang="en-IN" dirty="0" smtClean="0"/>
              <a:t>, </a:t>
            </a:r>
            <a:r>
              <a:rPr lang="en-IN" dirty="0" err="1" smtClean="0"/>
              <a:t>Amoxycillin</a:t>
            </a:r>
            <a:endParaRPr lang="en-IN" dirty="0" smtClean="0"/>
          </a:p>
          <a:p>
            <a:pPr algn="just">
              <a:lnSpc>
                <a:spcPct val="150000"/>
              </a:lnSpc>
            </a:pPr>
            <a:r>
              <a:rPr lang="en-IN" dirty="0" smtClean="0"/>
              <a:t>Tetracycline-Tetracycline, </a:t>
            </a:r>
            <a:r>
              <a:rPr lang="en-IN" dirty="0" err="1" smtClean="0"/>
              <a:t>Minocycline</a:t>
            </a:r>
            <a:r>
              <a:rPr lang="en-IN" dirty="0" smtClean="0"/>
              <a:t>, </a:t>
            </a:r>
            <a:r>
              <a:rPr lang="en-IN" dirty="0" err="1" smtClean="0"/>
              <a:t>Doxycycline</a:t>
            </a:r>
            <a:endParaRPr lang="en-IN" dirty="0" smtClean="0"/>
          </a:p>
          <a:p>
            <a:pPr algn="just">
              <a:lnSpc>
                <a:spcPct val="150000"/>
              </a:lnSpc>
            </a:pPr>
            <a:r>
              <a:rPr lang="en-IN" dirty="0" err="1" smtClean="0"/>
              <a:t>Quinolone</a:t>
            </a:r>
            <a:r>
              <a:rPr lang="en-IN" dirty="0" smtClean="0"/>
              <a:t>- Ciprofloxacin</a:t>
            </a:r>
          </a:p>
          <a:p>
            <a:pPr algn="just">
              <a:lnSpc>
                <a:spcPct val="150000"/>
              </a:lnSpc>
            </a:pPr>
            <a:r>
              <a:rPr lang="en-IN" dirty="0" err="1" smtClean="0"/>
              <a:t>Lincomycin-Clindomycin</a:t>
            </a:r>
            <a:endParaRPr lang="en-IN" dirty="0" smtClean="0"/>
          </a:p>
          <a:p>
            <a:pPr algn="just">
              <a:lnSpc>
                <a:spcPct val="150000"/>
              </a:lnSpc>
            </a:pPr>
            <a:r>
              <a:rPr lang="en-IN" dirty="0" err="1" smtClean="0"/>
              <a:t>Nitroimidazle</a:t>
            </a:r>
            <a:r>
              <a:rPr lang="en-IN" dirty="0" smtClean="0"/>
              <a:t> –</a:t>
            </a:r>
            <a:r>
              <a:rPr lang="en-IN" dirty="0" err="1" smtClean="0"/>
              <a:t>Metronidazole</a:t>
            </a:r>
            <a:endParaRPr lang="en-IN" dirty="0" smtClean="0"/>
          </a:p>
          <a:p>
            <a:pPr algn="just">
              <a:lnSpc>
                <a:spcPct val="150000"/>
              </a:lnSpc>
            </a:pPr>
            <a:r>
              <a:rPr lang="en-IN" dirty="0" err="1" smtClean="0"/>
              <a:t>Macrolide-Azithromycin</a:t>
            </a:r>
            <a:endParaRPr lang="en-IN" dirty="0" smtClean="0"/>
          </a:p>
        </p:txBody>
      </p:sp>
      <p:pic>
        <p:nvPicPr>
          <p:cNvPr id="4" name="Picture 3" descr="Amoxicillin_antibiotics_pills__PPL.jpg"/>
          <p:cNvPicPr>
            <a:picLocks noChangeAspect="1"/>
          </p:cNvPicPr>
          <p:nvPr/>
        </p:nvPicPr>
        <p:blipFill>
          <a:blip r:embed="rId2" cstate="print"/>
          <a:stretch>
            <a:fillRect/>
          </a:stretch>
        </p:blipFill>
        <p:spPr>
          <a:xfrm>
            <a:off x="5787576" y="3041004"/>
            <a:ext cx="3104904" cy="31243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smtClean="0">
                <a:solidFill>
                  <a:srgbClr val="00B050"/>
                </a:solidFill>
              </a:rPr>
              <a:t>Local drug delivery</a:t>
            </a:r>
            <a:endParaRPr lang="en-IN" dirty="0">
              <a:solidFill>
                <a:srgbClr val="00B050"/>
              </a:solidFill>
            </a:endParaRPr>
          </a:p>
        </p:txBody>
      </p:sp>
      <p:sp>
        <p:nvSpPr>
          <p:cNvPr id="3" name="Content Placeholder 2"/>
          <p:cNvSpPr>
            <a:spLocks noGrp="1"/>
          </p:cNvSpPr>
          <p:nvPr>
            <p:ph idx="1"/>
          </p:nvPr>
        </p:nvSpPr>
        <p:spPr/>
        <p:txBody>
          <a:bodyPr/>
          <a:lstStyle/>
          <a:p>
            <a:pPr algn="just">
              <a:lnSpc>
                <a:spcPct val="150000"/>
              </a:lnSpc>
            </a:pPr>
            <a:r>
              <a:rPr lang="en-IN" dirty="0" smtClean="0"/>
              <a:t>Tetracycline, </a:t>
            </a:r>
            <a:r>
              <a:rPr lang="en-IN" dirty="0" err="1" smtClean="0"/>
              <a:t>minocycline</a:t>
            </a:r>
            <a:r>
              <a:rPr lang="en-IN" dirty="0" smtClean="0"/>
              <a:t>, </a:t>
            </a:r>
            <a:r>
              <a:rPr lang="en-IN" dirty="0" err="1" smtClean="0"/>
              <a:t>doxycycline</a:t>
            </a:r>
            <a:r>
              <a:rPr lang="en-IN" dirty="0" smtClean="0"/>
              <a:t>, and </a:t>
            </a:r>
            <a:r>
              <a:rPr lang="en-IN" dirty="0" err="1" smtClean="0"/>
              <a:t>metronidazole</a:t>
            </a:r>
            <a:r>
              <a:rPr lang="en-IN" dirty="0" smtClean="0"/>
              <a:t> have been used in sustained delivery devices.</a:t>
            </a:r>
            <a:endParaRPr lang="en-IN" dirty="0"/>
          </a:p>
        </p:txBody>
      </p:sp>
      <p:pic>
        <p:nvPicPr>
          <p:cNvPr id="4" name="Picture 3" descr="ContempClinDent_2013_4_1_48_111615_f5.jpg"/>
          <p:cNvPicPr>
            <a:picLocks noChangeAspect="1"/>
          </p:cNvPicPr>
          <p:nvPr/>
        </p:nvPicPr>
        <p:blipFill>
          <a:blip r:embed="rId3" cstate="print"/>
          <a:stretch>
            <a:fillRect/>
          </a:stretch>
        </p:blipFill>
        <p:spPr>
          <a:xfrm rot="20791864">
            <a:off x="4513656" y="4092294"/>
            <a:ext cx="3309030" cy="2149247"/>
          </a:xfrm>
          <a:prstGeom prst="rect">
            <a:avLst/>
          </a:prstGeom>
        </p:spPr>
      </p:pic>
      <p:pic>
        <p:nvPicPr>
          <p:cNvPr id="5" name="Picture 4" descr="JIndianSocPeriodontol_2012_16_2_200_99262_f7.jpg"/>
          <p:cNvPicPr>
            <a:picLocks noChangeAspect="1"/>
          </p:cNvPicPr>
          <p:nvPr/>
        </p:nvPicPr>
        <p:blipFill>
          <a:blip r:embed="rId4" cstate="print"/>
          <a:stretch>
            <a:fillRect/>
          </a:stretch>
        </p:blipFill>
        <p:spPr>
          <a:xfrm rot="20702280">
            <a:off x="722376" y="4172347"/>
            <a:ext cx="3402745" cy="237626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lnSpcReduction="10000"/>
          </a:bodyPr>
          <a:lstStyle/>
          <a:p>
            <a:pPr algn="just">
              <a:lnSpc>
                <a:spcPct val="150000"/>
              </a:lnSpc>
            </a:pPr>
            <a:r>
              <a:rPr lang="en-IN" dirty="0" smtClean="0"/>
              <a:t>The following medications are the most often prescribed – </a:t>
            </a:r>
          </a:p>
          <a:p>
            <a:pPr algn="just">
              <a:lnSpc>
                <a:spcPct val="150000"/>
              </a:lnSpc>
            </a:pPr>
            <a:r>
              <a:rPr lang="en-IN" dirty="0" err="1" smtClean="0"/>
              <a:t>Actisite</a:t>
            </a:r>
            <a:r>
              <a:rPr lang="en-IN" dirty="0" smtClean="0"/>
              <a:t> </a:t>
            </a:r>
          </a:p>
          <a:p>
            <a:pPr algn="just">
              <a:lnSpc>
                <a:spcPct val="150000"/>
              </a:lnSpc>
            </a:pPr>
            <a:r>
              <a:rPr lang="en-IN" dirty="0" err="1" smtClean="0"/>
              <a:t>Atridox</a:t>
            </a:r>
            <a:r>
              <a:rPr lang="en-IN" dirty="0" smtClean="0"/>
              <a:t> </a:t>
            </a:r>
          </a:p>
          <a:p>
            <a:pPr algn="just">
              <a:lnSpc>
                <a:spcPct val="150000"/>
              </a:lnSpc>
            </a:pPr>
            <a:r>
              <a:rPr lang="en-IN" dirty="0" err="1" smtClean="0"/>
              <a:t>Arestin</a:t>
            </a:r>
            <a:endParaRPr lang="en-IN" dirty="0" smtClean="0"/>
          </a:p>
          <a:p>
            <a:pPr algn="just">
              <a:lnSpc>
                <a:spcPct val="150000"/>
              </a:lnSpc>
            </a:pPr>
            <a:r>
              <a:rPr lang="en-IN" dirty="0" smtClean="0"/>
              <a:t> </a:t>
            </a:r>
            <a:r>
              <a:rPr lang="en-IN" dirty="0" err="1" smtClean="0"/>
              <a:t>PerioChip</a:t>
            </a:r>
            <a:r>
              <a:rPr lang="en-IN" dirty="0" smtClean="0"/>
              <a:t> </a:t>
            </a:r>
          </a:p>
          <a:p>
            <a:pPr algn="just">
              <a:lnSpc>
                <a:spcPct val="150000"/>
              </a:lnSpc>
            </a:pPr>
            <a:r>
              <a:rPr lang="en-IN" dirty="0" err="1" smtClean="0"/>
              <a:t>Elyzol</a:t>
            </a:r>
            <a:endParaRPr lang="en-IN"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smtClean="0">
                <a:solidFill>
                  <a:srgbClr val="00B050"/>
                </a:solidFill>
              </a:rPr>
              <a:t>Host modulation therapy ( HMT)</a:t>
            </a:r>
            <a:endParaRPr lang="en-IN" sz="4000" dirty="0">
              <a:solidFill>
                <a:srgbClr val="00B050"/>
              </a:solidFill>
            </a:endParaRPr>
          </a:p>
        </p:txBody>
      </p:sp>
      <p:sp>
        <p:nvSpPr>
          <p:cNvPr id="3" name="Content Placeholder 2"/>
          <p:cNvSpPr>
            <a:spLocks noGrp="1"/>
          </p:cNvSpPr>
          <p:nvPr>
            <p:ph idx="1"/>
          </p:nvPr>
        </p:nvSpPr>
        <p:spPr>
          <a:xfrm>
            <a:off x="457200" y="1340768"/>
            <a:ext cx="8229600" cy="5256584"/>
          </a:xfrm>
        </p:spPr>
        <p:txBody>
          <a:bodyPr>
            <a:normAutofit/>
          </a:bodyPr>
          <a:lstStyle/>
          <a:p>
            <a:pPr algn="just">
              <a:lnSpc>
                <a:spcPct val="120000"/>
              </a:lnSpc>
            </a:pPr>
            <a:r>
              <a:rPr lang="en-IN" dirty="0" smtClean="0"/>
              <a:t>HMT is a means of treating the host side of the host-bacteria interaction. The host responses responsible for most of the tissue breakdown leading to the clinical signs of periodontitis.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403648" y="3573016"/>
            <a:ext cx="4896544" cy="158417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4400" dirty="0" smtClean="0"/>
              <a:t>DIAGNOSIS</a:t>
            </a:r>
            <a:endParaRPr lang="en-IN" sz="4400" dirty="0"/>
          </a:p>
        </p:txBody>
      </p:sp>
      <p:sp>
        <p:nvSpPr>
          <p:cNvPr id="3" name="Title 1"/>
          <p:cNvSpPr>
            <a:spLocks noGrp="1"/>
          </p:cNvSpPr>
          <p:nvPr>
            <p:ph type="title"/>
          </p:nvPr>
        </p:nvSpPr>
        <p:spPr>
          <a:xfrm>
            <a:off x="1785918" y="2285992"/>
            <a:ext cx="3643338" cy="1214446"/>
          </a:xfrm>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IN" dirty="0" smtClean="0">
                <a:solidFill>
                  <a:srgbClr val="FF0000"/>
                </a:solidFill>
                <a:latin typeface="Algerian" panose="04020705040A02060702" pitchFamily="82" charset="0"/>
                <a:cs typeface="Times New Roman" pitchFamily="18" charset="0"/>
              </a:rPr>
              <a:t>PART -II</a:t>
            </a:r>
            <a:endParaRPr lang="en-IN" dirty="0">
              <a:solidFill>
                <a:srgbClr val="FF0000"/>
              </a:solidFill>
              <a:latin typeface="Algerian" panose="04020705040A02060702" pitchFamily="82"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150000"/>
              </a:lnSpc>
            </a:pPr>
            <a:r>
              <a:rPr lang="en-IN" dirty="0" smtClean="0"/>
              <a:t>Sub-antimicrobial </a:t>
            </a:r>
            <a:r>
              <a:rPr lang="en-IN" dirty="0" err="1" smtClean="0"/>
              <a:t>doxycycline</a:t>
            </a:r>
            <a:r>
              <a:rPr lang="en-IN" dirty="0" smtClean="0"/>
              <a:t> (SDD) is a 20 mg dose of </a:t>
            </a:r>
            <a:r>
              <a:rPr lang="en-IN" dirty="0" err="1" smtClean="0"/>
              <a:t>doxycycline</a:t>
            </a:r>
            <a:r>
              <a:rPr lang="en-IN" dirty="0" smtClean="0"/>
              <a:t> (</a:t>
            </a:r>
            <a:r>
              <a:rPr lang="en-IN" dirty="0" err="1" smtClean="0"/>
              <a:t>periostat</a:t>
            </a:r>
            <a:r>
              <a:rPr lang="en-IN" dirty="0" smtClean="0"/>
              <a:t>) that is FDA approved and indicated as an adjunct to SRP in the treatment of chronic periodontitis</a:t>
            </a: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rgbClr val="00B050"/>
                </a:solidFill>
              </a:rPr>
              <a:t>Lasers </a:t>
            </a:r>
            <a:endParaRPr lang="en-IN" dirty="0">
              <a:solidFill>
                <a:srgbClr val="00B050"/>
              </a:solidFill>
            </a:endParaRPr>
          </a:p>
        </p:txBody>
      </p:sp>
      <p:sp>
        <p:nvSpPr>
          <p:cNvPr id="3" name="Content Placeholder 2"/>
          <p:cNvSpPr>
            <a:spLocks noGrp="1"/>
          </p:cNvSpPr>
          <p:nvPr>
            <p:ph idx="1"/>
          </p:nvPr>
        </p:nvSpPr>
        <p:spPr/>
        <p:txBody>
          <a:bodyPr>
            <a:normAutofit fontScale="92500"/>
          </a:bodyPr>
          <a:lstStyle/>
          <a:p>
            <a:pPr algn="just">
              <a:lnSpc>
                <a:spcPct val="150000"/>
              </a:lnSpc>
            </a:pPr>
            <a:r>
              <a:rPr lang="en-IN" dirty="0" smtClean="0"/>
              <a:t>Laser therapy has bactericidal and detoxification effects, and it can remove epithelial lining, granulation tissue, plaque and calculus within the periodontal pocket with low mechanical stress and without leaving a smear layer on root surface.</a:t>
            </a:r>
            <a:r>
              <a:rPr lang="en-IN" b="1" dirty="0" smtClean="0"/>
              <a:t>                          </a:t>
            </a:r>
            <a:r>
              <a:rPr lang="en-IN" dirty="0" err="1" smtClean="0">
                <a:solidFill>
                  <a:srgbClr val="0070C0"/>
                </a:solidFill>
              </a:rPr>
              <a:t>Claffey</a:t>
            </a:r>
            <a:r>
              <a:rPr lang="en-IN" dirty="0" smtClean="0">
                <a:solidFill>
                  <a:srgbClr val="0070C0"/>
                </a:solidFill>
              </a:rPr>
              <a:t> &amp; </a:t>
            </a:r>
            <a:r>
              <a:rPr lang="en-IN" dirty="0" err="1" smtClean="0">
                <a:solidFill>
                  <a:srgbClr val="0070C0"/>
                </a:solidFill>
              </a:rPr>
              <a:t>Polyzois</a:t>
            </a:r>
            <a:r>
              <a:rPr lang="en-IN" dirty="0" smtClean="0">
                <a:solidFill>
                  <a:srgbClr val="0070C0"/>
                </a:solidFill>
              </a:rPr>
              <a:t> 2008</a:t>
            </a:r>
          </a:p>
          <a:p>
            <a:pPr algn="just">
              <a:lnSpc>
                <a:spcPct val="150000"/>
              </a:lnSpc>
            </a:pP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403648" y="3573016"/>
            <a:ext cx="4896544" cy="158417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IN" sz="4400" dirty="0" smtClean="0"/>
              <a:t>SURGICAL THERAPY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200" dirty="0" smtClean="0">
                <a:solidFill>
                  <a:schemeClr val="accent6">
                    <a:lumMod val="75000"/>
                  </a:schemeClr>
                </a:solidFill>
              </a:rPr>
              <a:t>Pocket Reduction Surgery</a:t>
            </a:r>
            <a:endParaRPr lang="en-IN" sz="3200" dirty="0">
              <a:solidFill>
                <a:schemeClr val="accent6">
                  <a:lumMod val="75000"/>
                </a:schemeClr>
              </a:solidFill>
            </a:endParaRPr>
          </a:p>
        </p:txBody>
      </p:sp>
      <p:graphicFrame>
        <p:nvGraphicFramePr>
          <p:cNvPr id="4" name="Content Placeholder 3"/>
          <p:cNvGraphicFramePr>
            <a:graphicFrameLocks noGrp="1"/>
          </p:cNvGraphicFramePr>
          <p:nvPr>
            <p:ph idx="1"/>
          </p:nvPr>
        </p:nvGraphicFramePr>
        <p:xfrm>
          <a:off x="817240" y="1772815"/>
          <a:ext cx="7355160" cy="388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en-IN" sz="3600" dirty="0" err="1" smtClean="0">
                <a:solidFill>
                  <a:schemeClr val="accent6">
                    <a:lumMod val="75000"/>
                  </a:schemeClr>
                </a:solidFill>
              </a:rPr>
              <a:t>Gingivectomy</a:t>
            </a:r>
            <a:endParaRPr lang="en-IN" sz="3600" dirty="0">
              <a:solidFill>
                <a:schemeClr val="accent6">
                  <a:lumMod val="75000"/>
                </a:schemeClr>
              </a:solidFill>
            </a:endParaRPr>
          </a:p>
        </p:txBody>
      </p:sp>
      <p:sp>
        <p:nvSpPr>
          <p:cNvPr id="3" name="Content Placeholder 2"/>
          <p:cNvSpPr>
            <a:spLocks noGrp="1"/>
          </p:cNvSpPr>
          <p:nvPr>
            <p:ph idx="1"/>
          </p:nvPr>
        </p:nvSpPr>
        <p:spPr>
          <a:xfrm>
            <a:off x="457200" y="908720"/>
            <a:ext cx="8229600" cy="5217443"/>
          </a:xfrm>
        </p:spPr>
        <p:txBody>
          <a:bodyPr>
            <a:normAutofit fontScale="77500" lnSpcReduction="20000"/>
          </a:bodyPr>
          <a:lstStyle/>
          <a:p>
            <a:pPr algn="just">
              <a:lnSpc>
                <a:spcPct val="160000"/>
              </a:lnSpc>
            </a:pPr>
            <a:r>
              <a:rPr lang="en-IN" dirty="0" smtClean="0"/>
              <a:t>This technique is aimed at reducing deep gingival pockets formed by enlarged fibrotic tissue and </a:t>
            </a:r>
            <a:r>
              <a:rPr lang="en-IN" dirty="0" err="1" smtClean="0"/>
              <a:t>suprabony</a:t>
            </a:r>
            <a:r>
              <a:rPr lang="en-IN" dirty="0" smtClean="0"/>
              <a:t> periodontal pockets. </a:t>
            </a:r>
          </a:p>
          <a:p>
            <a:pPr algn="just">
              <a:lnSpc>
                <a:spcPct val="160000"/>
              </a:lnSpc>
            </a:pPr>
            <a:r>
              <a:rPr lang="en-IN" dirty="0" smtClean="0">
                <a:solidFill>
                  <a:srgbClr val="0070C0"/>
                </a:solidFill>
              </a:rPr>
              <a:t>not indicated in the reduction of </a:t>
            </a:r>
            <a:r>
              <a:rPr lang="en-IN" dirty="0" err="1" smtClean="0">
                <a:solidFill>
                  <a:srgbClr val="0070C0"/>
                </a:solidFill>
              </a:rPr>
              <a:t>infrabony</a:t>
            </a:r>
            <a:r>
              <a:rPr lang="en-IN" dirty="0" smtClean="0">
                <a:solidFill>
                  <a:srgbClr val="0070C0"/>
                </a:solidFill>
              </a:rPr>
              <a:t> pockets </a:t>
            </a:r>
            <a:r>
              <a:rPr lang="en-IN" dirty="0" smtClean="0"/>
              <a:t>because the incision cannot reach the base of the pocket due to intervening bone. </a:t>
            </a:r>
          </a:p>
          <a:p>
            <a:pPr algn="just">
              <a:lnSpc>
                <a:spcPct val="160000"/>
              </a:lnSpc>
            </a:pPr>
            <a:r>
              <a:rPr lang="en-IN" dirty="0" smtClean="0"/>
              <a:t>If used for pockets extending to or beyond the </a:t>
            </a:r>
            <a:r>
              <a:rPr lang="en-IN" dirty="0" err="1" smtClean="0"/>
              <a:t>mucogingival</a:t>
            </a:r>
            <a:r>
              <a:rPr lang="en-IN" dirty="0" smtClean="0"/>
              <a:t> junction, the entire zone of keratinized gingival is lost.</a:t>
            </a:r>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dirty="0" smtClean="0"/>
              <a:t>Complete healing of the </a:t>
            </a:r>
            <a:r>
              <a:rPr lang="en-IN" dirty="0" err="1" smtClean="0"/>
              <a:t>gingivectomy</a:t>
            </a:r>
            <a:r>
              <a:rPr lang="en-IN" dirty="0" smtClean="0"/>
              <a:t> wound takes 4–5 weeks, although by clinical inspection the surface of the </a:t>
            </a:r>
            <a:r>
              <a:rPr lang="en-IN" dirty="0" err="1" smtClean="0"/>
              <a:t>gingiva</a:t>
            </a:r>
            <a:r>
              <a:rPr lang="en-IN" dirty="0" smtClean="0"/>
              <a:t> may appear to be healed already after approximately 14 </a:t>
            </a:r>
            <a:r>
              <a:rPr lang="da-DK" dirty="0" smtClean="0"/>
              <a:t>days. </a:t>
            </a:r>
            <a:r>
              <a:rPr lang="da-DK" dirty="0" smtClean="0">
                <a:solidFill>
                  <a:schemeClr val="accent5">
                    <a:lumMod val="75000"/>
                  </a:schemeClr>
                </a:solidFill>
              </a:rPr>
              <a:t>Ramfjord et al. 1966</a:t>
            </a:r>
            <a:endParaRPr lang="en-IN"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80120"/>
          </a:xfrm>
        </p:spPr>
        <p:txBody>
          <a:bodyPr>
            <a:noAutofit/>
          </a:bodyPr>
          <a:lstStyle/>
          <a:p>
            <a:r>
              <a:rPr lang="en-IN" sz="2400" dirty="0" smtClean="0">
                <a:solidFill>
                  <a:schemeClr val="accent5">
                    <a:lumMod val="75000"/>
                  </a:schemeClr>
                </a:solidFill>
              </a:rPr>
              <a:t>Surgical decisions.</a:t>
            </a:r>
            <a:br>
              <a:rPr lang="en-IN" sz="2400" dirty="0" smtClean="0">
                <a:solidFill>
                  <a:schemeClr val="accent5">
                    <a:lumMod val="75000"/>
                  </a:schemeClr>
                </a:solidFill>
              </a:rPr>
            </a:br>
            <a:r>
              <a:rPr lang="en-IN" sz="2400" dirty="0" smtClean="0">
                <a:solidFill>
                  <a:schemeClr val="accent5">
                    <a:lumMod val="75000"/>
                  </a:schemeClr>
                </a:solidFill>
              </a:rPr>
              <a:t> Treatment decisions with respect to the soft and the</a:t>
            </a:r>
            <a:br>
              <a:rPr lang="en-IN" sz="2400" dirty="0" smtClean="0">
                <a:solidFill>
                  <a:schemeClr val="accent5">
                    <a:lumMod val="75000"/>
                  </a:schemeClr>
                </a:solidFill>
              </a:rPr>
            </a:br>
            <a:r>
              <a:rPr lang="en-IN" sz="2400" dirty="0" smtClean="0">
                <a:solidFill>
                  <a:schemeClr val="accent5">
                    <a:lumMod val="75000"/>
                  </a:schemeClr>
                </a:solidFill>
              </a:rPr>
              <a:t>hard tissue component of a periodontal pocket</a:t>
            </a:r>
            <a:endParaRPr lang="en-IN" sz="2400" dirty="0">
              <a:solidFill>
                <a:schemeClr val="accent5">
                  <a:lumMod val="75000"/>
                </a:schemeClr>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1042483" y="1340768"/>
            <a:ext cx="7561965"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4523964"/>
          </a:xfrm>
        </p:spPr>
        <p:txBody>
          <a:bodyPr>
            <a:normAutofit fontScale="92500"/>
          </a:bodyPr>
          <a:lstStyle/>
          <a:p>
            <a:pPr algn="ctr">
              <a:lnSpc>
                <a:spcPct val="170000"/>
              </a:lnSpc>
              <a:buNone/>
            </a:pPr>
            <a:r>
              <a:rPr lang="en-US" sz="3000" b="1" u="sng" dirty="0" smtClean="0"/>
              <a:t>SUMMARY</a:t>
            </a:r>
            <a:endParaRPr lang="en-IN" sz="3000" b="1" u="sng" dirty="0" smtClean="0"/>
          </a:p>
          <a:p>
            <a:pPr algn="just">
              <a:lnSpc>
                <a:spcPct val="170000"/>
              </a:lnSpc>
            </a:pPr>
            <a:r>
              <a:rPr lang="en-IN" sz="2400" dirty="0" smtClean="0"/>
              <a:t>Although </a:t>
            </a:r>
            <a:r>
              <a:rPr lang="en-IN" sz="2400" dirty="0" smtClean="0"/>
              <a:t>periodontal pocket formation/periodontitis is a pathologic process, and the host response that causes the tissue destruction, is aimed to restrict the spreading of the infection into deeper areas. </a:t>
            </a:r>
          </a:p>
          <a:p>
            <a:pPr algn="just">
              <a:lnSpc>
                <a:spcPct val="170000"/>
              </a:lnSpc>
            </a:pPr>
            <a:r>
              <a:rPr lang="en-IN" sz="2400" dirty="0" smtClean="0"/>
              <a:t>Despite of a huge number of studies on periodontitis development, we still do not have a clear picture of the crucial  events leading to the periodontal tissue destruction.</a:t>
            </a:r>
            <a:endParaRPr lang="en-IN"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smtClean="0">
                <a:solidFill>
                  <a:srgbClr val="FF0000"/>
                </a:solidFill>
              </a:rPr>
              <a:t>References </a:t>
            </a:r>
            <a:endParaRPr lang="en-IN" b="1" u="sng" dirty="0">
              <a:solidFill>
                <a:srgbClr val="FF0000"/>
              </a:solidFill>
            </a:endParaRPr>
          </a:p>
        </p:txBody>
      </p:sp>
      <p:sp>
        <p:nvSpPr>
          <p:cNvPr id="3" name="Content Placeholder 2"/>
          <p:cNvSpPr>
            <a:spLocks noGrp="1"/>
          </p:cNvSpPr>
          <p:nvPr>
            <p:ph idx="1"/>
          </p:nvPr>
        </p:nvSpPr>
        <p:spPr>
          <a:xfrm>
            <a:off x="457200" y="1285861"/>
            <a:ext cx="8229600" cy="4143404"/>
          </a:xfrm>
        </p:spPr>
        <p:txBody>
          <a:bodyPr>
            <a:normAutofit/>
          </a:bodyPr>
          <a:lstStyle/>
          <a:p>
            <a:pPr algn="just">
              <a:lnSpc>
                <a:spcPct val="150000"/>
              </a:lnSpc>
            </a:pPr>
            <a:r>
              <a:rPr lang="en-IN" sz="2400" dirty="0" smtClean="0"/>
              <a:t>Newman M, Takei H, </a:t>
            </a:r>
            <a:r>
              <a:rPr lang="en-IN" sz="2400" dirty="0" err="1" smtClean="0"/>
              <a:t>Klokkevold</a:t>
            </a:r>
            <a:r>
              <a:rPr lang="en-IN" sz="2400" dirty="0" smtClean="0"/>
              <a:t> P, Carranza F. Clinical </a:t>
            </a:r>
            <a:r>
              <a:rPr lang="en-IN" sz="2400" dirty="0" err="1" smtClean="0"/>
              <a:t>Periodontology</a:t>
            </a:r>
            <a:r>
              <a:rPr lang="en-IN" sz="2400" dirty="0" smtClean="0"/>
              <a:t>. 10th ed. W.B. Saunders; 2006. </a:t>
            </a:r>
          </a:p>
          <a:p>
            <a:pPr algn="just"/>
            <a:r>
              <a:rPr lang="en-US" sz="2400" dirty="0" err="1" smtClean="0"/>
              <a:t>Lindhe</a:t>
            </a:r>
            <a:r>
              <a:rPr lang="en-US" sz="2400" dirty="0" smtClean="0"/>
              <a:t> J, Lang NP and </a:t>
            </a:r>
            <a:r>
              <a:rPr lang="en-US" sz="2400" dirty="0" err="1" smtClean="0"/>
              <a:t>Karring</a:t>
            </a:r>
            <a:r>
              <a:rPr lang="en-US" sz="2400" dirty="0" smtClean="0"/>
              <a:t> T. Clinical </a:t>
            </a:r>
            <a:r>
              <a:rPr lang="en-US" sz="2400" dirty="0" err="1" smtClean="0"/>
              <a:t>Periodontology</a:t>
            </a:r>
            <a:r>
              <a:rPr lang="en-US" sz="2400" dirty="0" smtClean="0"/>
              <a:t> and Implant Dentistry. 6th ed. Oxford (UK): Blackwell Publishing Ltd.; 2015.</a:t>
            </a:r>
          </a:p>
          <a:p>
            <a:pPr algn="just"/>
            <a:r>
              <a:rPr lang="en-US" sz="2400" dirty="0" smtClean="0"/>
              <a:t>Newman MG, Takei HH, </a:t>
            </a:r>
            <a:r>
              <a:rPr lang="en-US" sz="2400" dirty="0" err="1" smtClean="0"/>
              <a:t>Klokkevold</a:t>
            </a:r>
            <a:r>
              <a:rPr lang="en-US" sz="2400" dirty="0" smtClean="0"/>
              <a:t> PR, Carranza FA. Carranza’s clinical </a:t>
            </a:r>
            <a:r>
              <a:rPr lang="en-US" sz="2400" dirty="0" err="1" smtClean="0"/>
              <a:t>periodontology</a:t>
            </a:r>
            <a:r>
              <a:rPr lang="en-US" sz="2400" dirty="0" smtClean="0"/>
              <a:t>, 13th ed. Saunders Elsevier; 2018.</a:t>
            </a:r>
            <a:endParaRPr lang="en-US" sz="24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algn="just">
              <a:lnSpc>
                <a:spcPct val="150000"/>
              </a:lnSpc>
            </a:pPr>
            <a:r>
              <a:rPr lang="en-IN" dirty="0" smtClean="0"/>
              <a:t>The 3 general approaches that have been used to clinically assess damage to periodontal tissues are:</a:t>
            </a:r>
          </a:p>
          <a:p>
            <a:pPr algn="just">
              <a:lnSpc>
                <a:spcPct val="150000"/>
              </a:lnSpc>
            </a:pPr>
            <a:endParaRPr lang="en-IN" dirty="0" smtClean="0"/>
          </a:p>
          <a:p>
            <a:pPr algn="just">
              <a:lnSpc>
                <a:spcPct val="150000"/>
              </a:lnSpc>
            </a:pPr>
            <a:endParaRPr lang="en-IN" dirty="0"/>
          </a:p>
        </p:txBody>
      </p:sp>
      <p:graphicFrame>
        <p:nvGraphicFramePr>
          <p:cNvPr id="5" name="Diagram 4"/>
          <p:cNvGraphicFramePr/>
          <p:nvPr/>
        </p:nvGraphicFramePr>
        <p:xfrm>
          <a:off x="1524000" y="246134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algn="just">
              <a:lnSpc>
                <a:spcPct val="150000"/>
              </a:lnSpc>
            </a:pPr>
            <a:r>
              <a:rPr lang="en-IN" dirty="0">
                <a:solidFill>
                  <a:srgbClr val="0070C0"/>
                </a:solidFill>
              </a:rPr>
              <a:t>G.V. Black </a:t>
            </a:r>
            <a:r>
              <a:rPr lang="en-IN" dirty="0"/>
              <a:t>was the first to describe the systematic use of a probe to explore periodontal </a:t>
            </a:r>
            <a:r>
              <a:rPr lang="en-IN" dirty="0" smtClean="0"/>
              <a:t>pockets.</a:t>
            </a:r>
          </a:p>
          <a:p>
            <a:pPr lvl="1" algn="just">
              <a:lnSpc>
                <a:spcPct val="150000"/>
              </a:lnSpc>
            </a:pPr>
            <a:r>
              <a:rPr lang="en-IN" dirty="0" smtClean="0"/>
              <a:t>“</a:t>
            </a:r>
            <a:r>
              <a:rPr lang="en-IN" dirty="0"/>
              <a:t>by the use of very thin flat explorers to determine the depth of pockets</a:t>
            </a:r>
            <a:r>
              <a:rPr lang="en-IN" dirty="0" smtClean="0"/>
              <a:t>”.</a:t>
            </a:r>
          </a:p>
          <a:p>
            <a:pPr algn="just">
              <a:lnSpc>
                <a:spcPct val="150000"/>
              </a:lnSpc>
            </a:pPr>
            <a:r>
              <a:rPr lang="en-IN" dirty="0" smtClean="0"/>
              <a:t> </a:t>
            </a:r>
            <a:r>
              <a:rPr lang="en-IN" dirty="0"/>
              <a:t>These probes were apparently </a:t>
            </a:r>
            <a:endParaRPr lang="en-IN" dirty="0" smtClean="0"/>
          </a:p>
          <a:p>
            <a:pPr algn="just">
              <a:lnSpc>
                <a:spcPct val="150000"/>
              </a:lnSpc>
              <a:buNone/>
            </a:pPr>
            <a:r>
              <a:rPr lang="en-IN" dirty="0" smtClean="0">
                <a:solidFill>
                  <a:srgbClr val="C00000"/>
                </a:solidFill>
              </a:rPr>
              <a:t>			</a:t>
            </a:r>
            <a:r>
              <a:rPr lang="en-IN" dirty="0" err="1" smtClean="0">
                <a:solidFill>
                  <a:srgbClr val="C00000"/>
                </a:solidFill>
              </a:rPr>
              <a:t>uncalibrated</a:t>
            </a:r>
            <a:r>
              <a:rPr lang="en-IN" dirty="0">
                <a:solidFill>
                  <a:srgbClr val="C00000"/>
                </a:solidFill>
              </a:rPr>
              <a:t>.</a:t>
            </a:r>
          </a:p>
          <a:p>
            <a:pPr algn="just">
              <a:lnSpc>
                <a:spcPct val="150000"/>
              </a:lnSpc>
            </a:pPr>
            <a:endParaRPr lang="en-IN" dirty="0"/>
          </a:p>
        </p:txBody>
      </p:sp>
      <p:pic>
        <p:nvPicPr>
          <p:cNvPr id="4" name="Picture 3" descr="12-2266.jpg"/>
          <p:cNvPicPr>
            <a:picLocks noChangeAspect="1"/>
          </p:cNvPicPr>
          <p:nvPr/>
        </p:nvPicPr>
        <p:blipFill>
          <a:blip r:embed="rId2" cstate="print"/>
          <a:stretch>
            <a:fillRect/>
          </a:stretch>
        </p:blipFill>
        <p:spPr>
          <a:xfrm>
            <a:off x="6411416" y="4044280"/>
            <a:ext cx="2337048" cy="233704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just">
              <a:lnSpc>
                <a:spcPct val="150000"/>
              </a:lnSpc>
            </a:pPr>
            <a:r>
              <a:rPr lang="en-IN" dirty="0"/>
              <a:t>Calibrated periodontal probes can be used to make 3 major types of measurements: </a:t>
            </a:r>
          </a:p>
          <a:p>
            <a:pPr algn="just">
              <a:lnSpc>
                <a:spcPct val="150000"/>
              </a:lnSpc>
              <a:buNone/>
            </a:pPr>
            <a:endParaRPr lang="en-IN" dirty="0"/>
          </a:p>
          <a:p>
            <a:pPr lvl="1" algn="just">
              <a:lnSpc>
                <a:spcPct val="150000"/>
              </a:lnSpc>
            </a:pPr>
            <a:endParaRPr lang="en-IN" dirty="0"/>
          </a:p>
        </p:txBody>
      </p:sp>
      <p:graphicFrame>
        <p:nvGraphicFramePr>
          <p:cNvPr id="4" name="Diagram 3"/>
          <p:cNvGraphicFramePr/>
          <p:nvPr/>
        </p:nvGraphicFramePr>
        <p:xfrm>
          <a:off x="1716360" y="22768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1208"/>
            <a:ext cx="8229600" cy="936104"/>
          </a:xfrm>
        </p:spPr>
        <p:txBody>
          <a:bodyPr>
            <a:normAutofit/>
          </a:bodyPr>
          <a:lstStyle/>
          <a:p>
            <a:r>
              <a:rPr lang="en-IN" sz="2800" dirty="0" smtClean="0">
                <a:solidFill>
                  <a:srgbClr val="0070C0"/>
                </a:solidFill>
              </a:rPr>
              <a:t>			</a:t>
            </a:r>
            <a:r>
              <a:rPr lang="en-IN" sz="2800" dirty="0" err="1" smtClean="0">
                <a:solidFill>
                  <a:srgbClr val="0070C0"/>
                </a:solidFill>
              </a:rPr>
              <a:t>Listgarten</a:t>
            </a:r>
            <a:r>
              <a:rPr lang="en-IN" sz="2800" dirty="0" smtClean="0">
                <a:solidFill>
                  <a:srgbClr val="0070C0"/>
                </a:solidFill>
              </a:rPr>
              <a:t> (1972)</a:t>
            </a:r>
            <a:endParaRPr lang="en-IN" sz="2800" dirty="0">
              <a:solidFill>
                <a:srgbClr val="0070C0"/>
              </a:solidFill>
            </a:endParaRPr>
          </a:p>
        </p:txBody>
      </p:sp>
      <p:graphicFrame>
        <p:nvGraphicFramePr>
          <p:cNvPr id="4" name="Content Placeholder 3"/>
          <p:cNvGraphicFramePr>
            <a:graphicFrameLocks noGrp="1"/>
          </p:cNvGraphicFramePr>
          <p:nvPr>
            <p:ph idx="1"/>
          </p:nvPr>
        </p:nvGraphicFramePr>
        <p:xfrm>
          <a:off x="457200" y="48721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7030A0"/>
                </a:solidFill>
              </a:rPr>
              <a:t>Biologic or </a:t>
            </a:r>
            <a:r>
              <a:rPr lang="en-IN" dirty="0" err="1">
                <a:solidFill>
                  <a:srgbClr val="7030A0"/>
                </a:solidFill>
              </a:rPr>
              <a:t>Histologic</a:t>
            </a:r>
            <a:r>
              <a:rPr lang="en-IN" dirty="0">
                <a:solidFill>
                  <a:srgbClr val="7030A0"/>
                </a:solidFill>
              </a:rPr>
              <a:t> depth</a:t>
            </a:r>
          </a:p>
        </p:txBody>
      </p:sp>
      <p:sp>
        <p:nvSpPr>
          <p:cNvPr id="3" name="Content Placeholder 2"/>
          <p:cNvSpPr>
            <a:spLocks noGrp="1"/>
          </p:cNvSpPr>
          <p:nvPr>
            <p:ph idx="1"/>
          </p:nvPr>
        </p:nvSpPr>
        <p:spPr/>
        <p:txBody>
          <a:bodyPr>
            <a:normAutofit lnSpcReduction="10000"/>
          </a:bodyPr>
          <a:lstStyle/>
          <a:p>
            <a:pPr algn="just">
              <a:lnSpc>
                <a:spcPct val="150000"/>
              </a:lnSpc>
            </a:pPr>
            <a:r>
              <a:rPr lang="en-IN" dirty="0"/>
              <a:t>The biologic depth is the distance between the gingival margin and the base of the pocket (coronal end of </a:t>
            </a:r>
            <a:r>
              <a:rPr lang="en-IN" dirty="0" err="1"/>
              <a:t>junctional</a:t>
            </a:r>
            <a:r>
              <a:rPr lang="en-IN" dirty="0"/>
              <a:t> epithelium</a:t>
            </a:r>
            <a:r>
              <a:rPr lang="en-IN" dirty="0" smtClean="0"/>
              <a:t>).</a:t>
            </a:r>
          </a:p>
          <a:p>
            <a:pPr algn="just">
              <a:lnSpc>
                <a:spcPct val="150000"/>
              </a:lnSpc>
            </a:pPr>
            <a:r>
              <a:rPr lang="en-IN" dirty="0" smtClean="0"/>
              <a:t> </a:t>
            </a:r>
            <a:r>
              <a:rPr lang="en-IN" dirty="0"/>
              <a:t>This can be measured only in carefully prepared and adequately oriented </a:t>
            </a:r>
            <a:r>
              <a:rPr lang="en-IN" dirty="0" err="1"/>
              <a:t>histologic</a:t>
            </a:r>
            <a:r>
              <a:rPr lang="en-IN" dirty="0"/>
              <a:t> sections.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1911</Words>
  <Application>Microsoft Office PowerPoint</Application>
  <PresentationFormat>On-screen Show (4:3)</PresentationFormat>
  <Paragraphs>186</Paragraphs>
  <Slides>49</Slides>
  <Notes>19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SPECIFIC LEARNING OBJECTIVES</vt:lpstr>
      <vt:lpstr>CONTENT</vt:lpstr>
      <vt:lpstr>PART -II</vt:lpstr>
      <vt:lpstr>Slide 5</vt:lpstr>
      <vt:lpstr>Slide 6</vt:lpstr>
      <vt:lpstr>Slide 7</vt:lpstr>
      <vt:lpstr>   Listgarten (1972)</vt:lpstr>
      <vt:lpstr>Biologic or Histologic depth</vt:lpstr>
      <vt:lpstr>Clinical or Probing depth</vt:lpstr>
      <vt:lpstr>Clinical or Probing depth</vt:lpstr>
      <vt:lpstr>Slide 12</vt:lpstr>
      <vt:lpstr>Probing technique</vt:lpstr>
      <vt:lpstr>Slide 14</vt:lpstr>
      <vt:lpstr>The depth of penetration of a probe in a pocket depends on such factors as:</vt:lpstr>
      <vt:lpstr>Slide 16</vt:lpstr>
      <vt:lpstr>Clinical attachment level </vt:lpstr>
      <vt:lpstr>Slide 18</vt:lpstr>
      <vt:lpstr>Bleeding on Probing</vt:lpstr>
      <vt:lpstr>When to Probe</vt:lpstr>
      <vt:lpstr>Slide 21</vt:lpstr>
      <vt:lpstr>Slide 22</vt:lpstr>
      <vt:lpstr>Slide 23</vt:lpstr>
      <vt:lpstr>Slide 24</vt:lpstr>
      <vt:lpstr>Slide 25</vt:lpstr>
      <vt:lpstr>Slide 26</vt:lpstr>
      <vt:lpstr>Methods for the detection of periodontal pathogens</vt:lpstr>
      <vt:lpstr>Slide 28</vt:lpstr>
      <vt:lpstr>Slide 29</vt:lpstr>
      <vt:lpstr>The various treatment modalities available in non surgical periodontal therapy are: </vt:lpstr>
      <vt:lpstr>Mechanical therapy</vt:lpstr>
      <vt:lpstr>Full mouth disinfection</vt:lpstr>
      <vt:lpstr>Slide 33</vt:lpstr>
      <vt:lpstr>Subgingival irrigation</vt:lpstr>
      <vt:lpstr>Systemic antibiotics</vt:lpstr>
      <vt:lpstr>Slide 36</vt:lpstr>
      <vt:lpstr>Local drug delivery</vt:lpstr>
      <vt:lpstr>Slide 38</vt:lpstr>
      <vt:lpstr>Host modulation therapy ( HMT)</vt:lpstr>
      <vt:lpstr>Slide 40</vt:lpstr>
      <vt:lpstr>Lasers </vt:lpstr>
      <vt:lpstr>Slide 42</vt:lpstr>
      <vt:lpstr>Pocket Reduction Surgery</vt:lpstr>
      <vt:lpstr>Gingivectomy</vt:lpstr>
      <vt:lpstr>Slide 45</vt:lpstr>
      <vt:lpstr>Surgical decisions.  Treatment decisions with respect to the soft and the hard tissue component of a periodontal pocket</vt:lpstr>
      <vt:lpstr>Slide 47</vt:lpstr>
      <vt:lpstr>References </vt:lpstr>
      <vt:lpstr>Slide 49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sona</dc:creator>
  <cp:lastModifiedBy>dell</cp:lastModifiedBy>
  <cp:revision>71</cp:revision>
  <dcterms:created xsi:type="dcterms:W3CDTF">2014-06-24T17:07:14Z</dcterms:created>
  <dcterms:modified xsi:type="dcterms:W3CDTF">2023-02-16T06:12:13Z</dcterms:modified>
</cp:coreProperties>
</file>